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7" r:id="rId2"/>
  </p:sldIdLst>
  <p:sldSz cx="32399288" cy="432006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77965"/>
    <a:srgbClr val="ECF5FA"/>
    <a:srgbClr val="ECF3FA"/>
    <a:srgbClr val="F1E797"/>
    <a:srgbClr val="F6C74B"/>
    <a:srgbClr val="E9F987"/>
    <a:srgbClr val="B4CB33"/>
    <a:srgbClr val="D7ED87"/>
    <a:srgbClr val="D9F4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밝은 스타일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D7B26C5-4107-4FEC-AEDC-1716B250A1EF}" styleName="밝은 스타일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스타일 없음, 표 눈금">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FECB4D8-DB02-4DC6-A0A2-4F2EBAE1DC90}" styleName="보통 스타일 1 - 강조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927" autoAdjust="0"/>
    <p:restoredTop sz="96353" autoAdjust="0"/>
  </p:normalViewPr>
  <p:slideViewPr>
    <p:cSldViewPr>
      <p:cViewPr>
        <p:scale>
          <a:sx n="33" d="100"/>
          <a:sy n="33" d="100"/>
        </p:scale>
        <p:origin x="978" y="-4206"/>
      </p:cViewPr>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902772-7A1C-4B52-BA14-8223957EE9BB}" type="datetimeFigureOut">
              <a:rPr lang="ko-KR" altLang="en-US" smtClean="0"/>
              <a:t>2024-06-12</a:t>
            </a:fld>
            <a:endParaRPr lang="ko-KR" altLang="en-US"/>
          </a:p>
        </p:txBody>
      </p:sp>
      <p:sp>
        <p:nvSpPr>
          <p:cNvPr id="4" name="슬라이드 이미지 개체 틀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A4EC55-2CAE-4328-9E10-2406E21BC346}" type="slidenum">
              <a:rPr lang="ko-KR" altLang="en-US" smtClean="0"/>
              <a:t>‹#›</a:t>
            </a:fld>
            <a:endParaRPr lang="ko-KR" altLang="en-US"/>
          </a:p>
        </p:txBody>
      </p:sp>
    </p:spTree>
    <p:extLst>
      <p:ext uri="{BB962C8B-B14F-4D97-AF65-F5344CB8AC3E}">
        <p14:creationId xmlns:p14="http://schemas.microsoft.com/office/powerpoint/2010/main" val="200896115"/>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D3A4EC55-2CAE-4328-9E10-2406E21BC346}" type="slidenum">
              <a:rPr lang="ko-KR" altLang="en-US" smtClean="0"/>
              <a:t>1</a:t>
            </a:fld>
            <a:endParaRPr lang="ko-KR" altLang="en-US"/>
          </a:p>
        </p:txBody>
      </p:sp>
    </p:spTree>
    <p:extLst>
      <p:ext uri="{BB962C8B-B14F-4D97-AF65-F5344CB8AC3E}">
        <p14:creationId xmlns:p14="http://schemas.microsoft.com/office/powerpoint/2010/main" val="12515154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ko-KR" altLang="en-US"/>
              <a:t>마스터 제목 스타일 편집</a:t>
            </a:r>
            <a:endParaRPr lang="en-US" dirty="0"/>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ko-KR" altLang="en-US"/>
              <a:t>클릭하여 마스터 부제목 스타일 편집</a:t>
            </a:r>
            <a:endParaRPr lang="en-US" dirty="0"/>
          </a:p>
        </p:txBody>
      </p:sp>
      <p:sp>
        <p:nvSpPr>
          <p:cNvPr id="4" name="Date Placeholder 3"/>
          <p:cNvSpPr>
            <a:spLocks noGrp="1"/>
          </p:cNvSpPr>
          <p:nvPr>
            <p:ph type="dt" sz="half" idx="10"/>
          </p:nvPr>
        </p:nvSpPr>
        <p:spPr/>
        <p:txBody>
          <a:bodyPr/>
          <a:lstStyle/>
          <a:p>
            <a:fld id="{941A8C68-9EED-4E66-94FC-32AAFFE3BD9B}" type="datetimeFigureOut">
              <a:rPr lang="ko-KR" altLang="en-US" smtClean="0"/>
              <a:t>2024-06-12</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F2B87FC2-0803-444D-974F-3C4414500753}" type="slidenum">
              <a:rPr lang="ko-KR" altLang="en-US" smtClean="0"/>
              <a:t>‹#›</a:t>
            </a:fld>
            <a:endParaRPr lang="ko-KR" altLang="en-US"/>
          </a:p>
        </p:txBody>
      </p:sp>
    </p:spTree>
    <p:extLst>
      <p:ext uri="{BB962C8B-B14F-4D97-AF65-F5344CB8AC3E}">
        <p14:creationId xmlns:p14="http://schemas.microsoft.com/office/powerpoint/2010/main" val="2841298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idx="1"/>
          </p:nvPr>
        </p:nvSpPr>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941A8C68-9EED-4E66-94FC-32AAFFE3BD9B}" type="datetimeFigureOut">
              <a:rPr lang="ko-KR" altLang="en-US" smtClean="0"/>
              <a:t>2024-06-12</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F2B87FC2-0803-444D-974F-3C4414500753}" type="slidenum">
              <a:rPr lang="ko-KR" altLang="en-US" smtClean="0"/>
              <a:t>‹#›</a:t>
            </a:fld>
            <a:endParaRPr lang="ko-KR" altLang="en-US"/>
          </a:p>
        </p:txBody>
      </p:sp>
    </p:spTree>
    <p:extLst>
      <p:ext uri="{BB962C8B-B14F-4D97-AF65-F5344CB8AC3E}">
        <p14:creationId xmlns:p14="http://schemas.microsoft.com/office/powerpoint/2010/main" val="3001434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ko-KR" altLang="en-US"/>
              <a:t>마스터 제목 스타일 편집</a:t>
            </a:r>
            <a:endParaRPr lang="en-US" dirty="0"/>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solidFill>
              </a:defRPr>
            </a:lvl1pPr>
            <a:lvl2pPr marL="1619951" indent="0">
              <a:buNone/>
              <a:defRPr sz="7086">
                <a:solidFill>
                  <a:schemeClr val="tx1">
                    <a:tint val="75000"/>
                  </a:schemeClr>
                </a:solidFill>
              </a:defRPr>
            </a:lvl2pPr>
            <a:lvl3pPr marL="3239902" indent="0">
              <a:buNone/>
              <a:defRPr sz="6378">
                <a:solidFill>
                  <a:schemeClr val="tx1">
                    <a:tint val="75000"/>
                  </a:schemeClr>
                </a:solidFill>
              </a:defRPr>
            </a:lvl3pPr>
            <a:lvl4pPr marL="4859853" indent="0">
              <a:buNone/>
              <a:defRPr sz="5669">
                <a:solidFill>
                  <a:schemeClr val="tx1">
                    <a:tint val="75000"/>
                  </a:schemeClr>
                </a:solidFill>
              </a:defRPr>
            </a:lvl4pPr>
            <a:lvl5pPr marL="6479804" indent="0">
              <a:buNone/>
              <a:defRPr sz="5669">
                <a:solidFill>
                  <a:schemeClr val="tx1">
                    <a:tint val="75000"/>
                  </a:schemeClr>
                </a:solidFill>
              </a:defRPr>
            </a:lvl5pPr>
            <a:lvl6pPr marL="8099755" indent="0">
              <a:buNone/>
              <a:defRPr sz="5669">
                <a:solidFill>
                  <a:schemeClr val="tx1">
                    <a:tint val="75000"/>
                  </a:schemeClr>
                </a:solidFill>
              </a:defRPr>
            </a:lvl6pPr>
            <a:lvl7pPr marL="9719706" indent="0">
              <a:buNone/>
              <a:defRPr sz="5669">
                <a:solidFill>
                  <a:schemeClr val="tx1">
                    <a:tint val="75000"/>
                  </a:schemeClr>
                </a:solidFill>
              </a:defRPr>
            </a:lvl7pPr>
            <a:lvl8pPr marL="11339657" indent="0">
              <a:buNone/>
              <a:defRPr sz="5669">
                <a:solidFill>
                  <a:schemeClr val="tx1">
                    <a:tint val="75000"/>
                  </a:schemeClr>
                </a:solidFill>
              </a:defRPr>
            </a:lvl8pPr>
            <a:lvl9pPr marL="12959608" indent="0">
              <a:buNone/>
              <a:defRPr sz="5669">
                <a:solidFill>
                  <a:schemeClr val="tx1">
                    <a:tint val="75000"/>
                  </a:schemeClr>
                </a:solidFill>
              </a:defRPr>
            </a:lvl9pPr>
          </a:lstStyle>
          <a:p>
            <a:pPr lvl="0"/>
            <a:r>
              <a:rPr lang="ko-KR" altLang="en-US"/>
              <a:t>마스터 텍스트 스타일을 편집하려면 클릭</a:t>
            </a:r>
          </a:p>
        </p:txBody>
      </p:sp>
      <p:sp>
        <p:nvSpPr>
          <p:cNvPr id="4" name="Date Placeholder 3"/>
          <p:cNvSpPr>
            <a:spLocks noGrp="1"/>
          </p:cNvSpPr>
          <p:nvPr>
            <p:ph type="dt" sz="half" idx="10"/>
          </p:nvPr>
        </p:nvSpPr>
        <p:spPr/>
        <p:txBody>
          <a:bodyPr/>
          <a:lstStyle/>
          <a:p>
            <a:fld id="{941A8C68-9EED-4E66-94FC-32AAFFE3BD9B}" type="datetimeFigureOut">
              <a:rPr lang="ko-KR" altLang="en-US" smtClean="0"/>
              <a:t>2024-06-12</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F2B87FC2-0803-444D-974F-3C4414500753}" type="slidenum">
              <a:rPr lang="ko-KR" altLang="en-US" smtClean="0"/>
              <a:t>‹#›</a:t>
            </a:fld>
            <a:endParaRPr lang="ko-KR" altLang="en-US"/>
          </a:p>
        </p:txBody>
      </p:sp>
    </p:spTree>
    <p:extLst>
      <p:ext uri="{BB962C8B-B14F-4D97-AF65-F5344CB8AC3E}">
        <p14:creationId xmlns:p14="http://schemas.microsoft.com/office/powerpoint/2010/main" val="2877852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sz="half" idx="1"/>
          </p:nvPr>
        </p:nvSpPr>
        <p:spPr>
          <a:xfrm>
            <a:off x="2227451" y="11500170"/>
            <a:ext cx="13769697" cy="2741040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Content Placeholder 3"/>
          <p:cNvSpPr>
            <a:spLocks noGrp="1"/>
          </p:cNvSpPr>
          <p:nvPr>
            <p:ph sz="half" idx="2"/>
          </p:nvPr>
        </p:nvSpPr>
        <p:spPr>
          <a:xfrm>
            <a:off x="16402140" y="11500170"/>
            <a:ext cx="13769697" cy="2741040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5" name="Date Placeholder 4"/>
          <p:cNvSpPr>
            <a:spLocks noGrp="1"/>
          </p:cNvSpPr>
          <p:nvPr>
            <p:ph type="dt" sz="half" idx="10"/>
          </p:nvPr>
        </p:nvSpPr>
        <p:spPr/>
        <p:txBody>
          <a:bodyPr/>
          <a:lstStyle/>
          <a:p>
            <a:fld id="{941A8C68-9EED-4E66-94FC-32AAFFE3BD9B}" type="datetimeFigureOut">
              <a:rPr lang="ko-KR" altLang="en-US" smtClean="0"/>
              <a:t>2024-06-12</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F2B87FC2-0803-444D-974F-3C4414500753}" type="slidenum">
              <a:rPr lang="ko-KR" altLang="en-US" smtClean="0"/>
              <a:t>‹#›</a:t>
            </a:fld>
            <a:endParaRPr lang="ko-KR" altLang="en-US"/>
          </a:p>
        </p:txBody>
      </p:sp>
    </p:spTree>
    <p:extLst>
      <p:ext uri="{BB962C8B-B14F-4D97-AF65-F5344CB8AC3E}">
        <p14:creationId xmlns:p14="http://schemas.microsoft.com/office/powerpoint/2010/main" val="2609527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ko-KR" altLang="en-US"/>
              <a:t>마스터 제목 스타일 편집</a:t>
            </a:r>
            <a:endParaRPr lang="en-US" dirty="0"/>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ko-KR" altLang="en-US"/>
              <a:t>마스터 텍스트 스타일을 편집하려면 클릭</a:t>
            </a:r>
          </a:p>
        </p:txBody>
      </p:sp>
      <p:sp>
        <p:nvSpPr>
          <p:cNvPr id="4" name="Content Placeholder 3"/>
          <p:cNvSpPr>
            <a:spLocks noGrp="1"/>
          </p:cNvSpPr>
          <p:nvPr>
            <p:ph sz="half" idx="2"/>
          </p:nvPr>
        </p:nvSpPr>
        <p:spPr>
          <a:xfrm>
            <a:off x="2231675" y="15780233"/>
            <a:ext cx="13706415" cy="23210346"/>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ko-KR" altLang="en-US"/>
              <a:t>마스터 텍스트 스타일을 편집하려면 클릭</a:t>
            </a:r>
          </a:p>
        </p:txBody>
      </p:sp>
      <p:sp>
        <p:nvSpPr>
          <p:cNvPr id="6" name="Content Placeholder 5"/>
          <p:cNvSpPr>
            <a:spLocks noGrp="1"/>
          </p:cNvSpPr>
          <p:nvPr>
            <p:ph sz="quarter" idx="4"/>
          </p:nvPr>
        </p:nvSpPr>
        <p:spPr>
          <a:xfrm>
            <a:off x="16402142" y="15780233"/>
            <a:ext cx="13773917" cy="23210346"/>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7" name="Date Placeholder 6"/>
          <p:cNvSpPr>
            <a:spLocks noGrp="1"/>
          </p:cNvSpPr>
          <p:nvPr>
            <p:ph type="dt" sz="half" idx="10"/>
          </p:nvPr>
        </p:nvSpPr>
        <p:spPr/>
        <p:txBody>
          <a:bodyPr/>
          <a:lstStyle/>
          <a:p>
            <a:fld id="{941A8C68-9EED-4E66-94FC-32AAFFE3BD9B}" type="datetimeFigureOut">
              <a:rPr lang="ko-KR" altLang="en-US" smtClean="0"/>
              <a:t>2024-06-12</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F2B87FC2-0803-444D-974F-3C4414500753}" type="slidenum">
              <a:rPr lang="ko-KR" altLang="en-US" smtClean="0"/>
              <a:t>‹#›</a:t>
            </a:fld>
            <a:endParaRPr lang="ko-KR" altLang="en-US"/>
          </a:p>
        </p:txBody>
      </p:sp>
    </p:spTree>
    <p:extLst>
      <p:ext uri="{BB962C8B-B14F-4D97-AF65-F5344CB8AC3E}">
        <p14:creationId xmlns:p14="http://schemas.microsoft.com/office/powerpoint/2010/main" val="915651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Date Placeholder 2"/>
          <p:cNvSpPr>
            <a:spLocks noGrp="1"/>
          </p:cNvSpPr>
          <p:nvPr>
            <p:ph type="dt" sz="half" idx="10"/>
          </p:nvPr>
        </p:nvSpPr>
        <p:spPr/>
        <p:txBody>
          <a:bodyPr/>
          <a:lstStyle/>
          <a:p>
            <a:fld id="{941A8C68-9EED-4E66-94FC-32AAFFE3BD9B}" type="datetimeFigureOut">
              <a:rPr lang="ko-KR" altLang="en-US" smtClean="0"/>
              <a:t>2024-06-12</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F2B87FC2-0803-444D-974F-3C4414500753}" type="slidenum">
              <a:rPr lang="ko-KR" altLang="en-US" smtClean="0"/>
              <a:t>‹#›</a:t>
            </a:fld>
            <a:endParaRPr lang="ko-KR" altLang="en-US"/>
          </a:p>
        </p:txBody>
      </p:sp>
    </p:spTree>
    <p:extLst>
      <p:ext uri="{BB962C8B-B14F-4D97-AF65-F5344CB8AC3E}">
        <p14:creationId xmlns:p14="http://schemas.microsoft.com/office/powerpoint/2010/main" val="2837084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1A8C68-9EED-4E66-94FC-32AAFFE3BD9B}" type="datetimeFigureOut">
              <a:rPr lang="ko-KR" altLang="en-US" smtClean="0"/>
              <a:t>2024-06-12</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F2B87FC2-0803-444D-974F-3C4414500753}" type="slidenum">
              <a:rPr lang="ko-KR" altLang="en-US" smtClean="0"/>
              <a:t>‹#›</a:t>
            </a:fld>
            <a:endParaRPr lang="ko-KR" altLang="en-US"/>
          </a:p>
        </p:txBody>
      </p:sp>
    </p:spTree>
    <p:extLst>
      <p:ext uri="{BB962C8B-B14F-4D97-AF65-F5344CB8AC3E}">
        <p14:creationId xmlns:p14="http://schemas.microsoft.com/office/powerpoint/2010/main" val="3757209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ko-KR" altLang="en-US"/>
              <a:t>마스터 제목 스타일 편집</a:t>
            </a:r>
            <a:endParaRPr lang="en-US" dirty="0"/>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ko-KR" altLang="en-US"/>
              <a:t>마스터 텍스트 스타일을 편집하려면 클릭</a:t>
            </a:r>
          </a:p>
        </p:txBody>
      </p:sp>
      <p:sp>
        <p:nvSpPr>
          <p:cNvPr id="5" name="Date Placeholder 4"/>
          <p:cNvSpPr>
            <a:spLocks noGrp="1"/>
          </p:cNvSpPr>
          <p:nvPr>
            <p:ph type="dt" sz="half" idx="10"/>
          </p:nvPr>
        </p:nvSpPr>
        <p:spPr/>
        <p:txBody>
          <a:bodyPr/>
          <a:lstStyle/>
          <a:p>
            <a:fld id="{941A8C68-9EED-4E66-94FC-32AAFFE3BD9B}" type="datetimeFigureOut">
              <a:rPr lang="ko-KR" altLang="en-US" smtClean="0"/>
              <a:t>2024-06-12</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F2B87FC2-0803-444D-974F-3C4414500753}" type="slidenum">
              <a:rPr lang="ko-KR" altLang="en-US" smtClean="0"/>
              <a:t>‹#›</a:t>
            </a:fld>
            <a:endParaRPr lang="ko-KR" altLang="en-US"/>
          </a:p>
        </p:txBody>
      </p:sp>
    </p:spTree>
    <p:extLst>
      <p:ext uri="{BB962C8B-B14F-4D97-AF65-F5344CB8AC3E}">
        <p14:creationId xmlns:p14="http://schemas.microsoft.com/office/powerpoint/2010/main" val="1351800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ko-KR" altLang="en-US"/>
              <a:t>마스터 제목 스타일 편집</a:t>
            </a:r>
            <a:endParaRPr lang="en-US" dirty="0"/>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ko-KR" altLang="en-US"/>
              <a:t>그림을 추가하려면 아이콘을 클릭하십시오</a:t>
            </a:r>
            <a:endParaRPr lang="en-US" dirty="0"/>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ko-KR" altLang="en-US"/>
              <a:t>마스터 텍스트 스타일을 편집하려면 클릭</a:t>
            </a:r>
          </a:p>
        </p:txBody>
      </p:sp>
      <p:sp>
        <p:nvSpPr>
          <p:cNvPr id="5" name="Date Placeholder 4"/>
          <p:cNvSpPr>
            <a:spLocks noGrp="1"/>
          </p:cNvSpPr>
          <p:nvPr>
            <p:ph type="dt" sz="half" idx="10"/>
          </p:nvPr>
        </p:nvSpPr>
        <p:spPr/>
        <p:txBody>
          <a:bodyPr/>
          <a:lstStyle/>
          <a:p>
            <a:fld id="{941A8C68-9EED-4E66-94FC-32AAFFE3BD9B}" type="datetimeFigureOut">
              <a:rPr lang="ko-KR" altLang="en-US" smtClean="0"/>
              <a:t>2024-06-12</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F2B87FC2-0803-444D-974F-3C4414500753}" type="slidenum">
              <a:rPr lang="ko-KR" altLang="en-US" smtClean="0"/>
              <a:t>‹#›</a:t>
            </a:fld>
            <a:endParaRPr lang="ko-KR" altLang="en-US"/>
          </a:p>
        </p:txBody>
      </p:sp>
    </p:spTree>
    <p:extLst>
      <p:ext uri="{BB962C8B-B14F-4D97-AF65-F5344CB8AC3E}">
        <p14:creationId xmlns:p14="http://schemas.microsoft.com/office/powerpoint/2010/main" val="12169790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Vertical Text Placeholder 2"/>
          <p:cNvSpPr>
            <a:spLocks noGrp="1"/>
          </p:cNvSpPr>
          <p:nvPr>
            <p:ph type="body" orient="vert" idx="1"/>
          </p:nvPr>
        </p:nvSpPr>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941A8C68-9EED-4E66-94FC-32AAFFE3BD9B}" type="datetimeFigureOut">
              <a:rPr lang="ko-KR" altLang="en-US" smtClean="0"/>
              <a:t>2024-06-12</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F2B87FC2-0803-444D-974F-3C4414500753}" type="slidenum">
              <a:rPr lang="ko-KR" altLang="en-US" smtClean="0"/>
              <a:t>‹#›</a:t>
            </a:fld>
            <a:endParaRPr lang="ko-KR" altLang="en-US"/>
          </a:p>
        </p:txBody>
      </p:sp>
    </p:spTree>
    <p:extLst>
      <p:ext uri="{BB962C8B-B14F-4D97-AF65-F5344CB8AC3E}">
        <p14:creationId xmlns:p14="http://schemas.microsoft.com/office/powerpoint/2010/main" val="3045661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ko-KR" altLang="en-US"/>
              <a:t>마스터 제목 스타일 편집</a:t>
            </a:r>
            <a:endParaRPr lang="en-US" dirty="0"/>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941A8C68-9EED-4E66-94FC-32AAFFE3BD9B}" type="datetimeFigureOut">
              <a:rPr lang="ko-KR" altLang="en-US" smtClean="0"/>
              <a:t>2024-06-12</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F2B87FC2-0803-444D-974F-3C4414500753}" type="slidenum">
              <a:rPr lang="ko-KR" altLang="en-US" smtClean="0"/>
              <a:t>‹#›</a:t>
            </a:fld>
            <a:endParaRPr lang="ko-KR" altLang="en-US"/>
          </a:p>
        </p:txBody>
      </p:sp>
    </p:spTree>
    <p:extLst>
      <p:ext uri="{BB962C8B-B14F-4D97-AF65-F5344CB8AC3E}">
        <p14:creationId xmlns:p14="http://schemas.microsoft.com/office/powerpoint/2010/main" val="4154047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ko-KR" altLang="en-US"/>
              <a:t>마스터 제목 스타일 편집</a:t>
            </a:r>
            <a:endParaRPr lang="en-US" dirty="0"/>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75000"/>
                  </a:schemeClr>
                </a:solidFill>
              </a:defRPr>
            </a:lvl1pPr>
          </a:lstStyle>
          <a:p>
            <a:fld id="{941A8C68-9EED-4E66-94FC-32AAFFE3BD9B}" type="datetimeFigureOut">
              <a:rPr lang="ko-KR" altLang="en-US" smtClean="0"/>
              <a:t>2024-06-12</a:t>
            </a:fld>
            <a:endParaRPr lang="ko-KR" altLang="en-US"/>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75000"/>
                  </a:schemeClr>
                </a:solidFill>
              </a:defRPr>
            </a:lvl1pPr>
          </a:lstStyle>
          <a:p>
            <a:endParaRPr lang="ko-KR" altLang="en-US"/>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75000"/>
                  </a:schemeClr>
                </a:solidFill>
              </a:defRPr>
            </a:lvl1pPr>
          </a:lstStyle>
          <a:p>
            <a:fld id="{F2B87FC2-0803-444D-974F-3C4414500753}" type="slidenum">
              <a:rPr lang="ko-KR" altLang="en-US" smtClean="0"/>
              <a:t>‹#›</a:t>
            </a:fld>
            <a:endParaRPr lang="ko-KR" altLang="en-US"/>
          </a:p>
        </p:txBody>
      </p:sp>
    </p:spTree>
    <p:extLst>
      <p:ext uri="{BB962C8B-B14F-4D97-AF65-F5344CB8AC3E}">
        <p14:creationId xmlns:p14="http://schemas.microsoft.com/office/powerpoint/2010/main" val="24421975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1"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1"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1"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1"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1"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1"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1"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1"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1"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1"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1" hangingPunct="1">
        <a:defRPr sz="6378" kern="1200">
          <a:solidFill>
            <a:schemeClr val="tx1"/>
          </a:solidFill>
          <a:latin typeface="+mn-lt"/>
          <a:ea typeface="+mn-ea"/>
          <a:cs typeface="+mn-cs"/>
        </a:defRPr>
      </a:lvl1pPr>
      <a:lvl2pPr marL="1619951" algn="l" defTabSz="3239902" rtl="0" eaLnBrk="1" latinLnBrk="1" hangingPunct="1">
        <a:defRPr sz="6378" kern="1200">
          <a:solidFill>
            <a:schemeClr val="tx1"/>
          </a:solidFill>
          <a:latin typeface="+mn-lt"/>
          <a:ea typeface="+mn-ea"/>
          <a:cs typeface="+mn-cs"/>
        </a:defRPr>
      </a:lvl2pPr>
      <a:lvl3pPr marL="3239902" algn="l" defTabSz="3239902" rtl="0" eaLnBrk="1" latinLnBrk="1" hangingPunct="1">
        <a:defRPr sz="6378" kern="1200">
          <a:solidFill>
            <a:schemeClr val="tx1"/>
          </a:solidFill>
          <a:latin typeface="+mn-lt"/>
          <a:ea typeface="+mn-ea"/>
          <a:cs typeface="+mn-cs"/>
        </a:defRPr>
      </a:lvl3pPr>
      <a:lvl4pPr marL="4859853" algn="l" defTabSz="3239902" rtl="0" eaLnBrk="1" latinLnBrk="1" hangingPunct="1">
        <a:defRPr sz="6378" kern="1200">
          <a:solidFill>
            <a:schemeClr val="tx1"/>
          </a:solidFill>
          <a:latin typeface="+mn-lt"/>
          <a:ea typeface="+mn-ea"/>
          <a:cs typeface="+mn-cs"/>
        </a:defRPr>
      </a:lvl4pPr>
      <a:lvl5pPr marL="6479804" algn="l" defTabSz="3239902" rtl="0" eaLnBrk="1" latinLnBrk="1" hangingPunct="1">
        <a:defRPr sz="6378" kern="1200">
          <a:solidFill>
            <a:schemeClr val="tx1"/>
          </a:solidFill>
          <a:latin typeface="+mn-lt"/>
          <a:ea typeface="+mn-ea"/>
          <a:cs typeface="+mn-cs"/>
        </a:defRPr>
      </a:lvl5pPr>
      <a:lvl6pPr marL="8099755" algn="l" defTabSz="3239902" rtl="0" eaLnBrk="1" latinLnBrk="1" hangingPunct="1">
        <a:defRPr sz="6378" kern="1200">
          <a:solidFill>
            <a:schemeClr val="tx1"/>
          </a:solidFill>
          <a:latin typeface="+mn-lt"/>
          <a:ea typeface="+mn-ea"/>
          <a:cs typeface="+mn-cs"/>
        </a:defRPr>
      </a:lvl6pPr>
      <a:lvl7pPr marL="9719706" algn="l" defTabSz="3239902" rtl="0" eaLnBrk="1" latinLnBrk="1" hangingPunct="1">
        <a:defRPr sz="6378" kern="1200">
          <a:solidFill>
            <a:schemeClr val="tx1"/>
          </a:solidFill>
          <a:latin typeface="+mn-lt"/>
          <a:ea typeface="+mn-ea"/>
          <a:cs typeface="+mn-cs"/>
        </a:defRPr>
      </a:lvl7pPr>
      <a:lvl8pPr marL="11339657" algn="l" defTabSz="3239902" rtl="0" eaLnBrk="1" latinLnBrk="1" hangingPunct="1">
        <a:defRPr sz="6378" kern="1200">
          <a:solidFill>
            <a:schemeClr val="tx1"/>
          </a:solidFill>
          <a:latin typeface="+mn-lt"/>
          <a:ea typeface="+mn-ea"/>
          <a:cs typeface="+mn-cs"/>
        </a:defRPr>
      </a:lvl8pPr>
      <a:lvl9pPr marL="12959608" algn="l" defTabSz="3239902" rtl="0" eaLnBrk="1" latinLnBrk="1"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jpeg"/><Relationship Id="rId9" Type="http://schemas.openxmlformats.org/officeDocument/2006/relationships/image" Target="../media/image7.png"/><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50000"/>
              </a:schemeClr>
            </a:gs>
            <a:gs pos="100000">
              <a:schemeClr val="accent5">
                <a:lumMod val="50000"/>
              </a:schemeClr>
            </a:gs>
            <a:gs pos="51000">
              <a:schemeClr val="accent5">
                <a:lumMod val="20000"/>
                <a:lumOff val="80000"/>
              </a:schemeClr>
            </a:gs>
          </a:gsLst>
          <a:lin ang="16200000" scaled="1"/>
          <a:tileRect/>
        </a:gradFill>
        <a:effectLst/>
      </p:bgPr>
    </p:bg>
    <p:spTree>
      <p:nvGrpSpPr>
        <p:cNvPr id="1" name=""/>
        <p:cNvGrpSpPr/>
        <p:nvPr/>
      </p:nvGrpSpPr>
      <p:grpSpPr>
        <a:xfrm>
          <a:off x="0" y="0"/>
          <a:ext cx="0" cy="0"/>
          <a:chOff x="0" y="0"/>
          <a:chExt cx="0" cy="0"/>
        </a:xfrm>
      </p:grpSpPr>
      <p:sp>
        <p:nvSpPr>
          <p:cNvPr id="5" name="직사각형 4">
            <a:extLst>
              <a:ext uri="{FF2B5EF4-FFF2-40B4-BE49-F238E27FC236}">
                <a16:creationId xmlns:a16="http://schemas.microsoft.com/office/drawing/2014/main" id="{99EDF042-73D7-40C2-9E68-C851073E718B}"/>
              </a:ext>
            </a:extLst>
          </p:cNvPr>
          <p:cNvSpPr/>
          <p:nvPr/>
        </p:nvSpPr>
        <p:spPr>
          <a:xfrm>
            <a:off x="245492" y="6259424"/>
            <a:ext cx="31867920" cy="362911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1800" dirty="0">
                <a:latin typeface="Arial" panose="020B0604020202020204" pitchFamily="34" charset="0"/>
                <a:cs typeface="Arial" panose="020B0604020202020204" pitchFamily="34" charset="0"/>
              </a:rPr>
              <a:t>HPLC-MS : </a:t>
            </a:r>
            <a:endParaRPr lang="ko-KR" altLang="en-US" sz="1800" dirty="0"/>
          </a:p>
        </p:txBody>
      </p:sp>
      <p:sp>
        <p:nvSpPr>
          <p:cNvPr id="11" name="직사각형 10">
            <a:extLst>
              <a:ext uri="{FF2B5EF4-FFF2-40B4-BE49-F238E27FC236}">
                <a16:creationId xmlns:a16="http://schemas.microsoft.com/office/drawing/2014/main" id="{16257974-3BBC-4DCF-85AB-7933AA2FFF88}"/>
              </a:ext>
            </a:extLst>
          </p:cNvPr>
          <p:cNvSpPr/>
          <p:nvPr/>
        </p:nvSpPr>
        <p:spPr>
          <a:xfrm>
            <a:off x="628972" y="6406631"/>
            <a:ext cx="4108159" cy="1045557"/>
          </a:xfrm>
          <a:prstGeom prst="rect">
            <a:avLst/>
          </a:prstGeom>
          <a:noFill/>
          <a:ln w="57150" cmpd="dbl">
            <a:solidFill>
              <a:schemeClr val="accent5">
                <a:lumMod val="50000"/>
              </a:schemeClr>
            </a:solidFill>
            <a:extLst>
              <a:ext uri="{C807C97D-BFC1-408E-A445-0C87EB9F89A2}">
                <ask:lineSketchStyleProps xmlns:ask="http://schemas.microsoft.com/office/drawing/2018/sketchyshapes" sd="2787350972">
                  <a:custGeom>
                    <a:avLst/>
                    <a:gdLst>
                      <a:gd name="connsiteX0" fmla="*/ 0 w 4108159"/>
                      <a:gd name="connsiteY0" fmla="*/ 0 h 1045557"/>
                      <a:gd name="connsiteX1" fmla="*/ 504717 w 4108159"/>
                      <a:gd name="connsiteY1" fmla="*/ 0 h 1045557"/>
                      <a:gd name="connsiteX2" fmla="*/ 1091597 w 4108159"/>
                      <a:gd name="connsiteY2" fmla="*/ 0 h 1045557"/>
                      <a:gd name="connsiteX3" fmla="*/ 1555232 w 4108159"/>
                      <a:gd name="connsiteY3" fmla="*/ 0 h 1045557"/>
                      <a:gd name="connsiteX4" fmla="*/ 2224275 w 4108159"/>
                      <a:gd name="connsiteY4" fmla="*/ 0 h 1045557"/>
                      <a:gd name="connsiteX5" fmla="*/ 2770073 w 4108159"/>
                      <a:gd name="connsiteY5" fmla="*/ 0 h 1045557"/>
                      <a:gd name="connsiteX6" fmla="*/ 3439116 w 4108159"/>
                      <a:gd name="connsiteY6" fmla="*/ 0 h 1045557"/>
                      <a:gd name="connsiteX7" fmla="*/ 4108159 w 4108159"/>
                      <a:gd name="connsiteY7" fmla="*/ 0 h 1045557"/>
                      <a:gd name="connsiteX8" fmla="*/ 4108159 w 4108159"/>
                      <a:gd name="connsiteY8" fmla="*/ 491412 h 1045557"/>
                      <a:gd name="connsiteX9" fmla="*/ 4108159 w 4108159"/>
                      <a:gd name="connsiteY9" fmla="*/ 1045557 h 1045557"/>
                      <a:gd name="connsiteX10" fmla="*/ 3562361 w 4108159"/>
                      <a:gd name="connsiteY10" fmla="*/ 1045557 h 1045557"/>
                      <a:gd name="connsiteX11" fmla="*/ 2893318 w 4108159"/>
                      <a:gd name="connsiteY11" fmla="*/ 1045557 h 1045557"/>
                      <a:gd name="connsiteX12" fmla="*/ 2429683 w 4108159"/>
                      <a:gd name="connsiteY12" fmla="*/ 1045557 h 1045557"/>
                      <a:gd name="connsiteX13" fmla="*/ 1883884 w 4108159"/>
                      <a:gd name="connsiteY13" fmla="*/ 1045557 h 1045557"/>
                      <a:gd name="connsiteX14" fmla="*/ 1338086 w 4108159"/>
                      <a:gd name="connsiteY14" fmla="*/ 1045557 h 1045557"/>
                      <a:gd name="connsiteX15" fmla="*/ 751206 w 4108159"/>
                      <a:gd name="connsiteY15" fmla="*/ 1045557 h 1045557"/>
                      <a:gd name="connsiteX16" fmla="*/ 0 w 4108159"/>
                      <a:gd name="connsiteY16" fmla="*/ 1045557 h 1045557"/>
                      <a:gd name="connsiteX17" fmla="*/ 0 w 4108159"/>
                      <a:gd name="connsiteY17" fmla="*/ 554145 h 1045557"/>
                      <a:gd name="connsiteX18" fmla="*/ 0 w 4108159"/>
                      <a:gd name="connsiteY18" fmla="*/ 0 h 1045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08159" h="1045557" extrusionOk="0">
                        <a:moveTo>
                          <a:pt x="0" y="0"/>
                        </a:moveTo>
                        <a:cubicBezTo>
                          <a:pt x="232472" y="-17556"/>
                          <a:pt x="252393" y="45666"/>
                          <a:pt x="504717" y="0"/>
                        </a:cubicBezTo>
                        <a:cubicBezTo>
                          <a:pt x="757041" y="-45666"/>
                          <a:pt x="822428" y="43456"/>
                          <a:pt x="1091597" y="0"/>
                        </a:cubicBezTo>
                        <a:cubicBezTo>
                          <a:pt x="1360766" y="-43456"/>
                          <a:pt x="1362726" y="22995"/>
                          <a:pt x="1555232" y="0"/>
                        </a:cubicBezTo>
                        <a:cubicBezTo>
                          <a:pt x="1747738" y="-22995"/>
                          <a:pt x="1944371" y="34142"/>
                          <a:pt x="2224275" y="0"/>
                        </a:cubicBezTo>
                        <a:cubicBezTo>
                          <a:pt x="2504179" y="-34142"/>
                          <a:pt x="2504118" y="23321"/>
                          <a:pt x="2770073" y="0"/>
                        </a:cubicBezTo>
                        <a:cubicBezTo>
                          <a:pt x="3036028" y="-23321"/>
                          <a:pt x="3283944" y="43905"/>
                          <a:pt x="3439116" y="0"/>
                        </a:cubicBezTo>
                        <a:cubicBezTo>
                          <a:pt x="3594288" y="-43905"/>
                          <a:pt x="3963614" y="27645"/>
                          <a:pt x="4108159" y="0"/>
                        </a:cubicBezTo>
                        <a:cubicBezTo>
                          <a:pt x="4163473" y="194880"/>
                          <a:pt x="4061058" y="322884"/>
                          <a:pt x="4108159" y="491412"/>
                        </a:cubicBezTo>
                        <a:cubicBezTo>
                          <a:pt x="4155260" y="659940"/>
                          <a:pt x="4097796" y="870030"/>
                          <a:pt x="4108159" y="1045557"/>
                        </a:cubicBezTo>
                        <a:cubicBezTo>
                          <a:pt x="3866976" y="1053218"/>
                          <a:pt x="3682490" y="981002"/>
                          <a:pt x="3562361" y="1045557"/>
                        </a:cubicBezTo>
                        <a:cubicBezTo>
                          <a:pt x="3442232" y="1110112"/>
                          <a:pt x="3076182" y="1025102"/>
                          <a:pt x="2893318" y="1045557"/>
                        </a:cubicBezTo>
                        <a:cubicBezTo>
                          <a:pt x="2710454" y="1066012"/>
                          <a:pt x="2642078" y="1027543"/>
                          <a:pt x="2429683" y="1045557"/>
                        </a:cubicBezTo>
                        <a:cubicBezTo>
                          <a:pt x="2217288" y="1063571"/>
                          <a:pt x="2133990" y="1011626"/>
                          <a:pt x="1883884" y="1045557"/>
                        </a:cubicBezTo>
                        <a:cubicBezTo>
                          <a:pt x="1633778" y="1079488"/>
                          <a:pt x="1594378" y="998580"/>
                          <a:pt x="1338086" y="1045557"/>
                        </a:cubicBezTo>
                        <a:cubicBezTo>
                          <a:pt x="1081794" y="1092534"/>
                          <a:pt x="929373" y="998521"/>
                          <a:pt x="751206" y="1045557"/>
                        </a:cubicBezTo>
                        <a:cubicBezTo>
                          <a:pt x="573039" y="1092593"/>
                          <a:pt x="251075" y="1041663"/>
                          <a:pt x="0" y="1045557"/>
                        </a:cubicBezTo>
                        <a:cubicBezTo>
                          <a:pt x="-21085" y="833107"/>
                          <a:pt x="1148" y="715724"/>
                          <a:pt x="0" y="554145"/>
                        </a:cubicBezTo>
                        <a:cubicBezTo>
                          <a:pt x="-1148" y="392566"/>
                          <a:pt x="10729" y="266450"/>
                          <a:pt x="0" y="0"/>
                        </a:cubicBezTo>
                        <a:close/>
                      </a:path>
                    </a:pathLst>
                  </a:custGeom>
                  <ask:type>
                    <ask:lineSketchNone/>
                  </ask:type>
                </ask:lineSketchStyleProps>
              </a:ext>
            </a:extLst>
          </a:ln>
          <a:effectLst>
            <a:outerShdw blurRad="50800" dist="38100" dir="2700000" algn="tl" rotWithShape="0">
              <a:prstClr val="black">
                <a:alpha val="40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4800" dirty="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Abstract</a:t>
            </a:r>
            <a:endParaRPr lang="ko-KR" altLang="en-US" sz="4800" dirty="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52" name="직사각형 151">
            <a:extLst>
              <a:ext uri="{FF2B5EF4-FFF2-40B4-BE49-F238E27FC236}">
                <a16:creationId xmlns:a16="http://schemas.microsoft.com/office/drawing/2014/main" id="{0D37D208-CFF8-47CE-B9D3-FCF5A21136BA}"/>
              </a:ext>
            </a:extLst>
          </p:cNvPr>
          <p:cNvSpPr/>
          <p:nvPr/>
        </p:nvSpPr>
        <p:spPr>
          <a:xfrm>
            <a:off x="13823380" y="34985466"/>
            <a:ext cx="4150298" cy="1045557"/>
          </a:xfrm>
          <a:prstGeom prst="rect">
            <a:avLst/>
          </a:prstGeom>
          <a:noFill/>
          <a:ln w="57150" cmpd="dbl">
            <a:solidFill>
              <a:schemeClr val="accent5">
                <a:lumMod val="50000"/>
              </a:schemeClr>
            </a:solidFill>
            <a:extLst>
              <a:ext uri="{C807C97D-BFC1-408E-A445-0C87EB9F89A2}">
                <ask:lineSketchStyleProps xmlns:ask="http://schemas.microsoft.com/office/drawing/2018/sketchyshapes" sd="2787350972">
                  <a:custGeom>
                    <a:avLst/>
                    <a:gdLst>
                      <a:gd name="connsiteX0" fmla="*/ 0 w 4150298"/>
                      <a:gd name="connsiteY0" fmla="*/ 0 h 1045557"/>
                      <a:gd name="connsiteX1" fmla="*/ 509894 w 4150298"/>
                      <a:gd name="connsiteY1" fmla="*/ 0 h 1045557"/>
                      <a:gd name="connsiteX2" fmla="*/ 1102793 w 4150298"/>
                      <a:gd name="connsiteY2" fmla="*/ 0 h 1045557"/>
                      <a:gd name="connsiteX3" fmla="*/ 1571184 w 4150298"/>
                      <a:gd name="connsiteY3" fmla="*/ 0 h 1045557"/>
                      <a:gd name="connsiteX4" fmla="*/ 2247090 w 4150298"/>
                      <a:gd name="connsiteY4" fmla="*/ 0 h 1045557"/>
                      <a:gd name="connsiteX5" fmla="*/ 2798487 w 4150298"/>
                      <a:gd name="connsiteY5" fmla="*/ 0 h 1045557"/>
                      <a:gd name="connsiteX6" fmla="*/ 3474392 w 4150298"/>
                      <a:gd name="connsiteY6" fmla="*/ 0 h 1045557"/>
                      <a:gd name="connsiteX7" fmla="*/ 4150298 w 4150298"/>
                      <a:gd name="connsiteY7" fmla="*/ 0 h 1045557"/>
                      <a:gd name="connsiteX8" fmla="*/ 4150298 w 4150298"/>
                      <a:gd name="connsiteY8" fmla="*/ 491412 h 1045557"/>
                      <a:gd name="connsiteX9" fmla="*/ 4150298 w 4150298"/>
                      <a:gd name="connsiteY9" fmla="*/ 1045557 h 1045557"/>
                      <a:gd name="connsiteX10" fmla="*/ 3598901 w 4150298"/>
                      <a:gd name="connsiteY10" fmla="*/ 1045557 h 1045557"/>
                      <a:gd name="connsiteX11" fmla="*/ 2922996 w 4150298"/>
                      <a:gd name="connsiteY11" fmla="*/ 1045557 h 1045557"/>
                      <a:gd name="connsiteX12" fmla="*/ 2454605 w 4150298"/>
                      <a:gd name="connsiteY12" fmla="*/ 1045557 h 1045557"/>
                      <a:gd name="connsiteX13" fmla="*/ 1903208 w 4150298"/>
                      <a:gd name="connsiteY13" fmla="*/ 1045557 h 1045557"/>
                      <a:gd name="connsiteX14" fmla="*/ 1351811 w 4150298"/>
                      <a:gd name="connsiteY14" fmla="*/ 1045557 h 1045557"/>
                      <a:gd name="connsiteX15" fmla="*/ 758912 w 4150298"/>
                      <a:gd name="connsiteY15" fmla="*/ 1045557 h 1045557"/>
                      <a:gd name="connsiteX16" fmla="*/ 0 w 4150298"/>
                      <a:gd name="connsiteY16" fmla="*/ 1045557 h 1045557"/>
                      <a:gd name="connsiteX17" fmla="*/ 0 w 4150298"/>
                      <a:gd name="connsiteY17" fmla="*/ 554145 h 1045557"/>
                      <a:gd name="connsiteX18" fmla="*/ 0 w 4150298"/>
                      <a:gd name="connsiteY18" fmla="*/ 0 h 1045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50298" h="1045557" extrusionOk="0">
                        <a:moveTo>
                          <a:pt x="0" y="0"/>
                        </a:moveTo>
                        <a:cubicBezTo>
                          <a:pt x="247091" y="-27097"/>
                          <a:pt x="283569" y="29935"/>
                          <a:pt x="509894" y="0"/>
                        </a:cubicBezTo>
                        <a:cubicBezTo>
                          <a:pt x="736219" y="-29935"/>
                          <a:pt x="897253" y="51975"/>
                          <a:pt x="1102793" y="0"/>
                        </a:cubicBezTo>
                        <a:cubicBezTo>
                          <a:pt x="1308333" y="-51975"/>
                          <a:pt x="1389086" y="17445"/>
                          <a:pt x="1571184" y="0"/>
                        </a:cubicBezTo>
                        <a:cubicBezTo>
                          <a:pt x="1753282" y="-17445"/>
                          <a:pt x="1960967" y="7547"/>
                          <a:pt x="2247090" y="0"/>
                        </a:cubicBezTo>
                        <a:cubicBezTo>
                          <a:pt x="2533213" y="-7547"/>
                          <a:pt x="2664493" y="29640"/>
                          <a:pt x="2798487" y="0"/>
                        </a:cubicBezTo>
                        <a:cubicBezTo>
                          <a:pt x="2932481" y="-29640"/>
                          <a:pt x="3312720" y="28956"/>
                          <a:pt x="3474392" y="0"/>
                        </a:cubicBezTo>
                        <a:cubicBezTo>
                          <a:pt x="3636065" y="-28956"/>
                          <a:pt x="3980155" y="15852"/>
                          <a:pt x="4150298" y="0"/>
                        </a:cubicBezTo>
                        <a:cubicBezTo>
                          <a:pt x="4205612" y="194880"/>
                          <a:pt x="4103197" y="322884"/>
                          <a:pt x="4150298" y="491412"/>
                        </a:cubicBezTo>
                        <a:cubicBezTo>
                          <a:pt x="4197399" y="659940"/>
                          <a:pt x="4139935" y="870030"/>
                          <a:pt x="4150298" y="1045557"/>
                        </a:cubicBezTo>
                        <a:cubicBezTo>
                          <a:pt x="3963262" y="1088600"/>
                          <a:pt x="3793975" y="1017631"/>
                          <a:pt x="3598901" y="1045557"/>
                        </a:cubicBezTo>
                        <a:cubicBezTo>
                          <a:pt x="3403827" y="1073483"/>
                          <a:pt x="3239973" y="1034592"/>
                          <a:pt x="2922996" y="1045557"/>
                        </a:cubicBezTo>
                        <a:cubicBezTo>
                          <a:pt x="2606020" y="1056522"/>
                          <a:pt x="2672157" y="995702"/>
                          <a:pt x="2454605" y="1045557"/>
                        </a:cubicBezTo>
                        <a:cubicBezTo>
                          <a:pt x="2237053" y="1095412"/>
                          <a:pt x="2101550" y="1001898"/>
                          <a:pt x="1903208" y="1045557"/>
                        </a:cubicBezTo>
                        <a:cubicBezTo>
                          <a:pt x="1704866" y="1089216"/>
                          <a:pt x="1592870" y="1006177"/>
                          <a:pt x="1351811" y="1045557"/>
                        </a:cubicBezTo>
                        <a:cubicBezTo>
                          <a:pt x="1110752" y="1084937"/>
                          <a:pt x="954323" y="1005611"/>
                          <a:pt x="758912" y="1045557"/>
                        </a:cubicBezTo>
                        <a:cubicBezTo>
                          <a:pt x="563501" y="1085503"/>
                          <a:pt x="191380" y="987537"/>
                          <a:pt x="0" y="1045557"/>
                        </a:cubicBezTo>
                        <a:cubicBezTo>
                          <a:pt x="-21085" y="833107"/>
                          <a:pt x="1148" y="715724"/>
                          <a:pt x="0" y="554145"/>
                        </a:cubicBezTo>
                        <a:cubicBezTo>
                          <a:pt x="-1148" y="392566"/>
                          <a:pt x="10729" y="266450"/>
                          <a:pt x="0" y="0"/>
                        </a:cubicBezTo>
                        <a:close/>
                      </a:path>
                    </a:pathLst>
                  </a:custGeom>
                  <ask:type>
                    <ask:lineSketchNone/>
                  </ask:type>
                </ask:lineSketchStyleProps>
              </a:ext>
            </a:extLst>
          </a:ln>
          <a:effectLst>
            <a:outerShdw blurRad="50800" dist="38100" dir="2700000" algn="tl" rotWithShape="0">
              <a:prstClr val="black">
                <a:alpha val="40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4800" dirty="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Conclusions</a:t>
            </a:r>
            <a:endParaRPr lang="ko-KR" altLang="en-US" sz="4800" dirty="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53" name="직사각형 152">
            <a:extLst>
              <a:ext uri="{FF2B5EF4-FFF2-40B4-BE49-F238E27FC236}">
                <a16:creationId xmlns:a16="http://schemas.microsoft.com/office/drawing/2014/main" id="{7D540DE7-7E55-45B5-9B14-00F1454079E1}"/>
              </a:ext>
            </a:extLst>
          </p:cNvPr>
          <p:cNvSpPr/>
          <p:nvPr/>
        </p:nvSpPr>
        <p:spPr>
          <a:xfrm>
            <a:off x="13899667" y="39609423"/>
            <a:ext cx="3604103" cy="1045557"/>
          </a:xfrm>
          <a:prstGeom prst="rect">
            <a:avLst/>
          </a:prstGeom>
          <a:noFill/>
          <a:ln w="57150" cmpd="dbl">
            <a:solidFill>
              <a:schemeClr val="accent5">
                <a:lumMod val="50000"/>
              </a:schemeClr>
            </a:solidFill>
            <a:extLst>
              <a:ext uri="{C807C97D-BFC1-408E-A445-0C87EB9F89A2}">
                <ask:lineSketchStyleProps xmlns:ask="http://schemas.microsoft.com/office/drawing/2018/sketchyshapes" sd="2787350972">
                  <a:custGeom>
                    <a:avLst/>
                    <a:gdLst>
                      <a:gd name="connsiteX0" fmla="*/ 0 w 3604103"/>
                      <a:gd name="connsiteY0" fmla="*/ 0 h 1045557"/>
                      <a:gd name="connsiteX1" fmla="*/ 442790 w 3604103"/>
                      <a:gd name="connsiteY1" fmla="*/ 0 h 1045557"/>
                      <a:gd name="connsiteX2" fmla="*/ 957662 w 3604103"/>
                      <a:gd name="connsiteY2" fmla="*/ 0 h 1045557"/>
                      <a:gd name="connsiteX3" fmla="*/ 1364410 w 3604103"/>
                      <a:gd name="connsiteY3" fmla="*/ 0 h 1045557"/>
                      <a:gd name="connsiteX4" fmla="*/ 1951364 w 3604103"/>
                      <a:gd name="connsiteY4" fmla="*/ 0 h 1045557"/>
                      <a:gd name="connsiteX5" fmla="*/ 2430195 w 3604103"/>
                      <a:gd name="connsiteY5" fmla="*/ 0 h 1045557"/>
                      <a:gd name="connsiteX6" fmla="*/ 3017149 w 3604103"/>
                      <a:gd name="connsiteY6" fmla="*/ 0 h 1045557"/>
                      <a:gd name="connsiteX7" fmla="*/ 3604103 w 3604103"/>
                      <a:gd name="connsiteY7" fmla="*/ 0 h 1045557"/>
                      <a:gd name="connsiteX8" fmla="*/ 3604103 w 3604103"/>
                      <a:gd name="connsiteY8" fmla="*/ 491412 h 1045557"/>
                      <a:gd name="connsiteX9" fmla="*/ 3604103 w 3604103"/>
                      <a:gd name="connsiteY9" fmla="*/ 1045557 h 1045557"/>
                      <a:gd name="connsiteX10" fmla="*/ 3125272 w 3604103"/>
                      <a:gd name="connsiteY10" fmla="*/ 1045557 h 1045557"/>
                      <a:gd name="connsiteX11" fmla="*/ 2538318 w 3604103"/>
                      <a:gd name="connsiteY11" fmla="*/ 1045557 h 1045557"/>
                      <a:gd name="connsiteX12" fmla="*/ 2131569 w 3604103"/>
                      <a:gd name="connsiteY12" fmla="*/ 1045557 h 1045557"/>
                      <a:gd name="connsiteX13" fmla="*/ 1652739 w 3604103"/>
                      <a:gd name="connsiteY13" fmla="*/ 1045557 h 1045557"/>
                      <a:gd name="connsiteX14" fmla="*/ 1173908 w 3604103"/>
                      <a:gd name="connsiteY14" fmla="*/ 1045557 h 1045557"/>
                      <a:gd name="connsiteX15" fmla="*/ 659036 w 3604103"/>
                      <a:gd name="connsiteY15" fmla="*/ 1045557 h 1045557"/>
                      <a:gd name="connsiteX16" fmla="*/ 0 w 3604103"/>
                      <a:gd name="connsiteY16" fmla="*/ 1045557 h 1045557"/>
                      <a:gd name="connsiteX17" fmla="*/ 0 w 3604103"/>
                      <a:gd name="connsiteY17" fmla="*/ 554145 h 1045557"/>
                      <a:gd name="connsiteX18" fmla="*/ 0 w 3604103"/>
                      <a:gd name="connsiteY18" fmla="*/ 0 h 1045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4103" h="1045557" extrusionOk="0">
                        <a:moveTo>
                          <a:pt x="0" y="0"/>
                        </a:moveTo>
                        <a:cubicBezTo>
                          <a:pt x="103846" y="-3073"/>
                          <a:pt x="287504" y="48861"/>
                          <a:pt x="442790" y="0"/>
                        </a:cubicBezTo>
                        <a:cubicBezTo>
                          <a:pt x="598076" y="-48861"/>
                          <a:pt x="752089" y="9822"/>
                          <a:pt x="957662" y="0"/>
                        </a:cubicBezTo>
                        <a:cubicBezTo>
                          <a:pt x="1163235" y="-9822"/>
                          <a:pt x="1215670" y="20835"/>
                          <a:pt x="1364410" y="0"/>
                        </a:cubicBezTo>
                        <a:cubicBezTo>
                          <a:pt x="1513150" y="-20835"/>
                          <a:pt x="1744729" y="57920"/>
                          <a:pt x="1951364" y="0"/>
                        </a:cubicBezTo>
                        <a:cubicBezTo>
                          <a:pt x="2157999" y="-57920"/>
                          <a:pt x="2251785" y="8845"/>
                          <a:pt x="2430195" y="0"/>
                        </a:cubicBezTo>
                        <a:cubicBezTo>
                          <a:pt x="2608605" y="-8845"/>
                          <a:pt x="2844763" y="22525"/>
                          <a:pt x="3017149" y="0"/>
                        </a:cubicBezTo>
                        <a:cubicBezTo>
                          <a:pt x="3189535" y="-22525"/>
                          <a:pt x="3361031" y="14108"/>
                          <a:pt x="3604103" y="0"/>
                        </a:cubicBezTo>
                        <a:cubicBezTo>
                          <a:pt x="3659417" y="194880"/>
                          <a:pt x="3557002" y="322884"/>
                          <a:pt x="3604103" y="491412"/>
                        </a:cubicBezTo>
                        <a:cubicBezTo>
                          <a:pt x="3651204" y="659940"/>
                          <a:pt x="3593740" y="870030"/>
                          <a:pt x="3604103" y="1045557"/>
                        </a:cubicBezTo>
                        <a:cubicBezTo>
                          <a:pt x="3434627" y="1047749"/>
                          <a:pt x="3259103" y="997039"/>
                          <a:pt x="3125272" y="1045557"/>
                        </a:cubicBezTo>
                        <a:cubicBezTo>
                          <a:pt x="2991441" y="1094075"/>
                          <a:pt x="2736803" y="986212"/>
                          <a:pt x="2538318" y="1045557"/>
                        </a:cubicBezTo>
                        <a:cubicBezTo>
                          <a:pt x="2339833" y="1104902"/>
                          <a:pt x="2323303" y="1003487"/>
                          <a:pt x="2131569" y="1045557"/>
                        </a:cubicBezTo>
                        <a:cubicBezTo>
                          <a:pt x="1939835" y="1087627"/>
                          <a:pt x="1825627" y="1002028"/>
                          <a:pt x="1652739" y="1045557"/>
                        </a:cubicBezTo>
                        <a:cubicBezTo>
                          <a:pt x="1479851" y="1089086"/>
                          <a:pt x="1403428" y="1043333"/>
                          <a:pt x="1173908" y="1045557"/>
                        </a:cubicBezTo>
                        <a:cubicBezTo>
                          <a:pt x="944388" y="1047781"/>
                          <a:pt x="898555" y="1027933"/>
                          <a:pt x="659036" y="1045557"/>
                        </a:cubicBezTo>
                        <a:cubicBezTo>
                          <a:pt x="419517" y="1063181"/>
                          <a:pt x="152382" y="1031976"/>
                          <a:pt x="0" y="1045557"/>
                        </a:cubicBezTo>
                        <a:cubicBezTo>
                          <a:pt x="-21085" y="833107"/>
                          <a:pt x="1148" y="715724"/>
                          <a:pt x="0" y="554145"/>
                        </a:cubicBezTo>
                        <a:cubicBezTo>
                          <a:pt x="-1148" y="392566"/>
                          <a:pt x="10729" y="266450"/>
                          <a:pt x="0" y="0"/>
                        </a:cubicBezTo>
                        <a:close/>
                      </a:path>
                    </a:pathLst>
                  </a:custGeom>
                  <ask:type>
                    <ask:lineSketchNone/>
                  </ask:type>
                </ask:lineSketchStyleProps>
              </a:ext>
            </a:extLst>
          </a:ln>
          <a:effectLst>
            <a:outerShdw blurRad="50800" dist="38100" dir="2700000" algn="tl" rotWithShape="0">
              <a:prstClr val="black">
                <a:alpha val="40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4800" dirty="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Reference</a:t>
            </a:r>
            <a:endParaRPr lang="ko-KR" altLang="en-US" sz="4800" dirty="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54" name="직사각형 153">
            <a:extLst>
              <a:ext uri="{FF2B5EF4-FFF2-40B4-BE49-F238E27FC236}">
                <a16:creationId xmlns:a16="http://schemas.microsoft.com/office/drawing/2014/main" id="{5FCF3BEA-F8F3-4E6B-85BF-78636DA7B3A5}"/>
              </a:ext>
            </a:extLst>
          </p:cNvPr>
          <p:cNvSpPr/>
          <p:nvPr/>
        </p:nvSpPr>
        <p:spPr>
          <a:xfrm>
            <a:off x="13895388" y="41202396"/>
            <a:ext cx="5825676" cy="1045557"/>
          </a:xfrm>
          <a:prstGeom prst="rect">
            <a:avLst/>
          </a:prstGeom>
          <a:noFill/>
          <a:ln w="57150" cmpd="dbl">
            <a:solidFill>
              <a:schemeClr val="accent5">
                <a:lumMod val="50000"/>
              </a:schemeClr>
            </a:solidFill>
            <a:extLst>
              <a:ext uri="{C807C97D-BFC1-408E-A445-0C87EB9F89A2}">
                <ask:lineSketchStyleProps xmlns:ask="http://schemas.microsoft.com/office/drawing/2018/sketchyshapes" sd="2787350972">
                  <a:custGeom>
                    <a:avLst/>
                    <a:gdLst>
                      <a:gd name="connsiteX0" fmla="*/ 0 w 5825676"/>
                      <a:gd name="connsiteY0" fmla="*/ 0 h 1045557"/>
                      <a:gd name="connsiteX1" fmla="*/ 466054 w 5825676"/>
                      <a:gd name="connsiteY1" fmla="*/ 0 h 1045557"/>
                      <a:gd name="connsiteX2" fmla="*/ 1048622 w 5825676"/>
                      <a:gd name="connsiteY2" fmla="*/ 0 h 1045557"/>
                      <a:gd name="connsiteX3" fmla="*/ 1456419 w 5825676"/>
                      <a:gd name="connsiteY3" fmla="*/ 0 h 1045557"/>
                      <a:gd name="connsiteX4" fmla="*/ 2155500 w 5825676"/>
                      <a:gd name="connsiteY4" fmla="*/ 0 h 1045557"/>
                      <a:gd name="connsiteX5" fmla="*/ 2679811 w 5825676"/>
                      <a:gd name="connsiteY5" fmla="*/ 0 h 1045557"/>
                      <a:gd name="connsiteX6" fmla="*/ 3378892 w 5825676"/>
                      <a:gd name="connsiteY6" fmla="*/ 0 h 1045557"/>
                      <a:gd name="connsiteX7" fmla="*/ 3903203 w 5825676"/>
                      <a:gd name="connsiteY7" fmla="*/ 0 h 1045557"/>
                      <a:gd name="connsiteX8" fmla="*/ 4311000 w 5825676"/>
                      <a:gd name="connsiteY8" fmla="*/ 0 h 1045557"/>
                      <a:gd name="connsiteX9" fmla="*/ 4777054 w 5825676"/>
                      <a:gd name="connsiteY9" fmla="*/ 0 h 1045557"/>
                      <a:gd name="connsiteX10" fmla="*/ 5825676 w 5825676"/>
                      <a:gd name="connsiteY10" fmla="*/ 0 h 1045557"/>
                      <a:gd name="connsiteX11" fmla="*/ 5825676 w 5825676"/>
                      <a:gd name="connsiteY11" fmla="*/ 501867 h 1045557"/>
                      <a:gd name="connsiteX12" fmla="*/ 5825676 w 5825676"/>
                      <a:gd name="connsiteY12" fmla="*/ 1045557 h 1045557"/>
                      <a:gd name="connsiteX13" fmla="*/ 5184852 w 5825676"/>
                      <a:gd name="connsiteY13" fmla="*/ 1045557 h 1045557"/>
                      <a:gd name="connsiteX14" fmla="*/ 4660541 w 5825676"/>
                      <a:gd name="connsiteY14" fmla="*/ 1045557 h 1045557"/>
                      <a:gd name="connsiteX15" fmla="*/ 4077973 w 5825676"/>
                      <a:gd name="connsiteY15" fmla="*/ 1045557 h 1045557"/>
                      <a:gd name="connsiteX16" fmla="*/ 3553662 w 5825676"/>
                      <a:gd name="connsiteY16" fmla="*/ 1045557 h 1045557"/>
                      <a:gd name="connsiteX17" fmla="*/ 3145865 w 5825676"/>
                      <a:gd name="connsiteY17" fmla="*/ 1045557 h 1045557"/>
                      <a:gd name="connsiteX18" fmla="*/ 2621554 w 5825676"/>
                      <a:gd name="connsiteY18" fmla="*/ 1045557 h 1045557"/>
                      <a:gd name="connsiteX19" fmla="*/ 2097243 w 5825676"/>
                      <a:gd name="connsiteY19" fmla="*/ 1045557 h 1045557"/>
                      <a:gd name="connsiteX20" fmla="*/ 1398162 w 5825676"/>
                      <a:gd name="connsiteY20" fmla="*/ 1045557 h 1045557"/>
                      <a:gd name="connsiteX21" fmla="*/ 873851 w 5825676"/>
                      <a:gd name="connsiteY21" fmla="*/ 1045557 h 1045557"/>
                      <a:gd name="connsiteX22" fmla="*/ 0 w 5825676"/>
                      <a:gd name="connsiteY22" fmla="*/ 1045557 h 1045557"/>
                      <a:gd name="connsiteX23" fmla="*/ 0 w 5825676"/>
                      <a:gd name="connsiteY23" fmla="*/ 554145 h 1045557"/>
                      <a:gd name="connsiteX24" fmla="*/ 0 w 5825676"/>
                      <a:gd name="connsiteY24" fmla="*/ 0 h 1045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25676" h="1045557" extrusionOk="0">
                        <a:moveTo>
                          <a:pt x="0" y="0"/>
                        </a:moveTo>
                        <a:cubicBezTo>
                          <a:pt x="113016" y="-801"/>
                          <a:pt x="329885" y="39047"/>
                          <a:pt x="466054" y="0"/>
                        </a:cubicBezTo>
                        <a:cubicBezTo>
                          <a:pt x="602223" y="-39047"/>
                          <a:pt x="838571" y="27832"/>
                          <a:pt x="1048622" y="0"/>
                        </a:cubicBezTo>
                        <a:cubicBezTo>
                          <a:pt x="1258673" y="-27832"/>
                          <a:pt x="1262740" y="5569"/>
                          <a:pt x="1456419" y="0"/>
                        </a:cubicBezTo>
                        <a:cubicBezTo>
                          <a:pt x="1650098" y="-5569"/>
                          <a:pt x="1863630" y="38393"/>
                          <a:pt x="2155500" y="0"/>
                        </a:cubicBezTo>
                        <a:cubicBezTo>
                          <a:pt x="2447370" y="-38393"/>
                          <a:pt x="2464026" y="49505"/>
                          <a:pt x="2679811" y="0"/>
                        </a:cubicBezTo>
                        <a:cubicBezTo>
                          <a:pt x="2895596" y="-49505"/>
                          <a:pt x="3212242" y="51500"/>
                          <a:pt x="3378892" y="0"/>
                        </a:cubicBezTo>
                        <a:cubicBezTo>
                          <a:pt x="3545542" y="-51500"/>
                          <a:pt x="3753675" y="11207"/>
                          <a:pt x="3903203" y="0"/>
                        </a:cubicBezTo>
                        <a:cubicBezTo>
                          <a:pt x="4052731" y="-11207"/>
                          <a:pt x="4128518" y="16148"/>
                          <a:pt x="4311000" y="0"/>
                        </a:cubicBezTo>
                        <a:cubicBezTo>
                          <a:pt x="4493482" y="-16148"/>
                          <a:pt x="4648826" y="27494"/>
                          <a:pt x="4777054" y="0"/>
                        </a:cubicBezTo>
                        <a:cubicBezTo>
                          <a:pt x="4905282" y="-27494"/>
                          <a:pt x="5359051" y="122205"/>
                          <a:pt x="5825676" y="0"/>
                        </a:cubicBezTo>
                        <a:cubicBezTo>
                          <a:pt x="5879883" y="226850"/>
                          <a:pt x="5813489" y="332317"/>
                          <a:pt x="5825676" y="501867"/>
                        </a:cubicBezTo>
                        <a:cubicBezTo>
                          <a:pt x="5837863" y="671417"/>
                          <a:pt x="5805185" y="921340"/>
                          <a:pt x="5825676" y="1045557"/>
                        </a:cubicBezTo>
                        <a:cubicBezTo>
                          <a:pt x="5677546" y="1067460"/>
                          <a:pt x="5313315" y="1023481"/>
                          <a:pt x="5184852" y="1045557"/>
                        </a:cubicBezTo>
                        <a:cubicBezTo>
                          <a:pt x="5056389" y="1067633"/>
                          <a:pt x="4900914" y="982767"/>
                          <a:pt x="4660541" y="1045557"/>
                        </a:cubicBezTo>
                        <a:cubicBezTo>
                          <a:pt x="4420168" y="1108347"/>
                          <a:pt x="4253521" y="1027632"/>
                          <a:pt x="4077973" y="1045557"/>
                        </a:cubicBezTo>
                        <a:cubicBezTo>
                          <a:pt x="3902425" y="1063482"/>
                          <a:pt x="3794522" y="1025335"/>
                          <a:pt x="3553662" y="1045557"/>
                        </a:cubicBezTo>
                        <a:cubicBezTo>
                          <a:pt x="3312802" y="1065779"/>
                          <a:pt x="3231983" y="1025115"/>
                          <a:pt x="3145865" y="1045557"/>
                        </a:cubicBezTo>
                        <a:cubicBezTo>
                          <a:pt x="3059747" y="1065999"/>
                          <a:pt x="2751225" y="1040676"/>
                          <a:pt x="2621554" y="1045557"/>
                        </a:cubicBezTo>
                        <a:cubicBezTo>
                          <a:pt x="2491883" y="1050438"/>
                          <a:pt x="2260681" y="1023162"/>
                          <a:pt x="2097243" y="1045557"/>
                        </a:cubicBezTo>
                        <a:cubicBezTo>
                          <a:pt x="1933805" y="1067952"/>
                          <a:pt x="1635145" y="1038123"/>
                          <a:pt x="1398162" y="1045557"/>
                        </a:cubicBezTo>
                        <a:cubicBezTo>
                          <a:pt x="1161179" y="1052991"/>
                          <a:pt x="1092994" y="1030749"/>
                          <a:pt x="873851" y="1045557"/>
                        </a:cubicBezTo>
                        <a:cubicBezTo>
                          <a:pt x="654708" y="1060365"/>
                          <a:pt x="411657" y="969658"/>
                          <a:pt x="0" y="1045557"/>
                        </a:cubicBezTo>
                        <a:cubicBezTo>
                          <a:pt x="-44562" y="832189"/>
                          <a:pt x="10920" y="788186"/>
                          <a:pt x="0" y="554145"/>
                        </a:cubicBezTo>
                        <a:cubicBezTo>
                          <a:pt x="-10920" y="320104"/>
                          <a:pt x="17442" y="177185"/>
                          <a:pt x="0" y="0"/>
                        </a:cubicBezTo>
                        <a:close/>
                      </a:path>
                    </a:pathLst>
                  </a:custGeom>
                  <ask:type>
                    <ask:lineSketchNone/>
                  </ask:type>
                </ask:lineSketchStyleProps>
              </a:ext>
            </a:extLst>
          </a:ln>
          <a:effectLst>
            <a:outerShdw blurRad="50800" dist="38100" dir="2700000" algn="tl" rotWithShape="0">
              <a:prstClr val="black">
                <a:alpha val="40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4800" dirty="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Acknowledgement</a:t>
            </a:r>
            <a:endParaRPr lang="ko-KR" altLang="en-US" sz="4800" dirty="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55" name="직사각형 154">
            <a:extLst>
              <a:ext uri="{FF2B5EF4-FFF2-40B4-BE49-F238E27FC236}">
                <a16:creationId xmlns:a16="http://schemas.microsoft.com/office/drawing/2014/main" id="{A6E91E55-541B-47DE-8511-C8D1DD7C44C5}"/>
              </a:ext>
            </a:extLst>
          </p:cNvPr>
          <p:cNvSpPr/>
          <p:nvPr/>
        </p:nvSpPr>
        <p:spPr>
          <a:xfrm>
            <a:off x="694400" y="16139665"/>
            <a:ext cx="3227581" cy="1045557"/>
          </a:xfrm>
          <a:prstGeom prst="rect">
            <a:avLst/>
          </a:prstGeom>
          <a:noFill/>
          <a:ln w="57150" cmpd="dbl">
            <a:solidFill>
              <a:schemeClr val="accent5">
                <a:lumMod val="50000"/>
              </a:schemeClr>
            </a:solidFill>
            <a:extLst>
              <a:ext uri="{C807C97D-BFC1-408E-A445-0C87EB9F89A2}">
                <ask:lineSketchStyleProps xmlns:ask="http://schemas.microsoft.com/office/drawing/2018/sketchyshapes" sd="2787350972">
                  <a:custGeom>
                    <a:avLst/>
                    <a:gdLst>
                      <a:gd name="connsiteX0" fmla="*/ 0 w 6120680"/>
                      <a:gd name="connsiteY0" fmla="*/ 0 h 1045557"/>
                      <a:gd name="connsiteX1" fmla="*/ 434012 w 6120680"/>
                      <a:gd name="connsiteY1" fmla="*/ 0 h 1045557"/>
                      <a:gd name="connsiteX2" fmla="*/ 990437 w 6120680"/>
                      <a:gd name="connsiteY2" fmla="*/ 0 h 1045557"/>
                      <a:gd name="connsiteX3" fmla="*/ 1363242 w 6120680"/>
                      <a:gd name="connsiteY3" fmla="*/ 0 h 1045557"/>
                      <a:gd name="connsiteX4" fmla="*/ 2042081 w 6120680"/>
                      <a:gd name="connsiteY4" fmla="*/ 0 h 1045557"/>
                      <a:gd name="connsiteX5" fmla="*/ 2537300 w 6120680"/>
                      <a:gd name="connsiteY5" fmla="*/ 0 h 1045557"/>
                      <a:gd name="connsiteX6" fmla="*/ 3216139 w 6120680"/>
                      <a:gd name="connsiteY6" fmla="*/ 0 h 1045557"/>
                      <a:gd name="connsiteX7" fmla="*/ 3711358 w 6120680"/>
                      <a:gd name="connsiteY7" fmla="*/ 0 h 1045557"/>
                      <a:gd name="connsiteX8" fmla="*/ 4084163 w 6120680"/>
                      <a:gd name="connsiteY8" fmla="*/ 0 h 1045557"/>
                      <a:gd name="connsiteX9" fmla="*/ 4518175 w 6120680"/>
                      <a:gd name="connsiteY9" fmla="*/ 0 h 1045557"/>
                      <a:gd name="connsiteX10" fmla="*/ 5135807 w 6120680"/>
                      <a:gd name="connsiteY10" fmla="*/ 0 h 1045557"/>
                      <a:gd name="connsiteX11" fmla="*/ 5569819 w 6120680"/>
                      <a:gd name="connsiteY11" fmla="*/ 0 h 1045557"/>
                      <a:gd name="connsiteX12" fmla="*/ 6120680 w 6120680"/>
                      <a:gd name="connsiteY12" fmla="*/ 0 h 1045557"/>
                      <a:gd name="connsiteX13" fmla="*/ 6120680 w 6120680"/>
                      <a:gd name="connsiteY13" fmla="*/ 512323 h 1045557"/>
                      <a:gd name="connsiteX14" fmla="*/ 6120680 w 6120680"/>
                      <a:gd name="connsiteY14" fmla="*/ 1045557 h 1045557"/>
                      <a:gd name="connsiteX15" fmla="*/ 5564255 w 6120680"/>
                      <a:gd name="connsiteY15" fmla="*/ 1045557 h 1045557"/>
                      <a:gd name="connsiteX16" fmla="*/ 5069036 w 6120680"/>
                      <a:gd name="connsiteY16" fmla="*/ 1045557 h 1045557"/>
                      <a:gd name="connsiteX17" fmla="*/ 4696231 w 6120680"/>
                      <a:gd name="connsiteY17" fmla="*/ 1045557 h 1045557"/>
                      <a:gd name="connsiteX18" fmla="*/ 4201012 w 6120680"/>
                      <a:gd name="connsiteY18" fmla="*/ 1045557 h 1045557"/>
                      <a:gd name="connsiteX19" fmla="*/ 3705794 w 6120680"/>
                      <a:gd name="connsiteY19" fmla="*/ 1045557 h 1045557"/>
                      <a:gd name="connsiteX20" fmla="*/ 3026954 w 6120680"/>
                      <a:gd name="connsiteY20" fmla="*/ 1045557 h 1045557"/>
                      <a:gd name="connsiteX21" fmla="*/ 2531736 w 6120680"/>
                      <a:gd name="connsiteY21" fmla="*/ 1045557 h 1045557"/>
                      <a:gd name="connsiteX22" fmla="*/ 2097724 w 6120680"/>
                      <a:gd name="connsiteY22" fmla="*/ 1045557 h 1045557"/>
                      <a:gd name="connsiteX23" fmla="*/ 1724919 w 6120680"/>
                      <a:gd name="connsiteY23" fmla="*/ 1045557 h 1045557"/>
                      <a:gd name="connsiteX24" fmla="*/ 1107287 w 6120680"/>
                      <a:gd name="connsiteY24" fmla="*/ 1045557 h 1045557"/>
                      <a:gd name="connsiteX25" fmla="*/ 489654 w 6120680"/>
                      <a:gd name="connsiteY25" fmla="*/ 1045557 h 1045557"/>
                      <a:gd name="connsiteX26" fmla="*/ 0 w 6120680"/>
                      <a:gd name="connsiteY26" fmla="*/ 1045557 h 1045557"/>
                      <a:gd name="connsiteX27" fmla="*/ 0 w 6120680"/>
                      <a:gd name="connsiteY27" fmla="*/ 501867 h 1045557"/>
                      <a:gd name="connsiteX28" fmla="*/ 0 w 6120680"/>
                      <a:gd name="connsiteY28" fmla="*/ 0 h 1045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120680" h="1045557" extrusionOk="0">
                        <a:moveTo>
                          <a:pt x="0" y="0"/>
                        </a:moveTo>
                        <a:cubicBezTo>
                          <a:pt x="132214" y="-33925"/>
                          <a:pt x="294011" y="30037"/>
                          <a:pt x="434012" y="0"/>
                        </a:cubicBezTo>
                        <a:cubicBezTo>
                          <a:pt x="574013" y="-30037"/>
                          <a:pt x="721004" y="8247"/>
                          <a:pt x="990437" y="0"/>
                        </a:cubicBezTo>
                        <a:cubicBezTo>
                          <a:pt x="1259870" y="-8247"/>
                          <a:pt x="1257426" y="28499"/>
                          <a:pt x="1363242" y="0"/>
                        </a:cubicBezTo>
                        <a:cubicBezTo>
                          <a:pt x="1469058" y="-28499"/>
                          <a:pt x="1801951" y="12514"/>
                          <a:pt x="2042081" y="0"/>
                        </a:cubicBezTo>
                        <a:cubicBezTo>
                          <a:pt x="2282211" y="-12514"/>
                          <a:pt x="2397822" y="21527"/>
                          <a:pt x="2537300" y="0"/>
                        </a:cubicBezTo>
                        <a:cubicBezTo>
                          <a:pt x="2676778" y="-21527"/>
                          <a:pt x="2887564" y="76077"/>
                          <a:pt x="3216139" y="0"/>
                        </a:cubicBezTo>
                        <a:cubicBezTo>
                          <a:pt x="3544714" y="-76077"/>
                          <a:pt x="3592166" y="30015"/>
                          <a:pt x="3711358" y="0"/>
                        </a:cubicBezTo>
                        <a:cubicBezTo>
                          <a:pt x="3830550" y="-30015"/>
                          <a:pt x="3990590" y="44641"/>
                          <a:pt x="4084163" y="0"/>
                        </a:cubicBezTo>
                        <a:cubicBezTo>
                          <a:pt x="4177737" y="-44641"/>
                          <a:pt x="4362427" y="48819"/>
                          <a:pt x="4518175" y="0"/>
                        </a:cubicBezTo>
                        <a:cubicBezTo>
                          <a:pt x="4673923" y="-48819"/>
                          <a:pt x="4957963" y="44793"/>
                          <a:pt x="5135807" y="0"/>
                        </a:cubicBezTo>
                        <a:cubicBezTo>
                          <a:pt x="5313651" y="-44793"/>
                          <a:pt x="5376925" y="23175"/>
                          <a:pt x="5569819" y="0"/>
                        </a:cubicBezTo>
                        <a:cubicBezTo>
                          <a:pt x="5762713" y="-23175"/>
                          <a:pt x="5869552" y="15237"/>
                          <a:pt x="6120680" y="0"/>
                        </a:cubicBezTo>
                        <a:cubicBezTo>
                          <a:pt x="6159545" y="171672"/>
                          <a:pt x="6101884" y="391911"/>
                          <a:pt x="6120680" y="512323"/>
                        </a:cubicBezTo>
                        <a:cubicBezTo>
                          <a:pt x="6139476" y="632735"/>
                          <a:pt x="6118521" y="915587"/>
                          <a:pt x="6120680" y="1045557"/>
                        </a:cubicBezTo>
                        <a:cubicBezTo>
                          <a:pt x="5967279" y="1099905"/>
                          <a:pt x="5764818" y="1020772"/>
                          <a:pt x="5564255" y="1045557"/>
                        </a:cubicBezTo>
                        <a:cubicBezTo>
                          <a:pt x="5363693" y="1070342"/>
                          <a:pt x="5258954" y="990796"/>
                          <a:pt x="5069036" y="1045557"/>
                        </a:cubicBezTo>
                        <a:cubicBezTo>
                          <a:pt x="4879118" y="1100318"/>
                          <a:pt x="4810149" y="1021573"/>
                          <a:pt x="4696231" y="1045557"/>
                        </a:cubicBezTo>
                        <a:cubicBezTo>
                          <a:pt x="4582314" y="1069541"/>
                          <a:pt x="4363575" y="1036324"/>
                          <a:pt x="4201012" y="1045557"/>
                        </a:cubicBezTo>
                        <a:cubicBezTo>
                          <a:pt x="4038449" y="1054790"/>
                          <a:pt x="3823510" y="1028764"/>
                          <a:pt x="3705794" y="1045557"/>
                        </a:cubicBezTo>
                        <a:cubicBezTo>
                          <a:pt x="3588078" y="1062350"/>
                          <a:pt x="3197352" y="978895"/>
                          <a:pt x="3026954" y="1045557"/>
                        </a:cubicBezTo>
                        <a:cubicBezTo>
                          <a:pt x="2856556" y="1112219"/>
                          <a:pt x="2650408" y="1035418"/>
                          <a:pt x="2531736" y="1045557"/>
                        </a:cubicBezTo>
                        <a:cubicBezTo>
                          <a:pt x="2413064" y="1055696"/>
                          <a:pt x="2207610" y="1044248"/>
                          <a:pt x="2097724" y="1045557"/>
                        </a:cubicBezTo>
                        <a:cubicBezTo>
                          <a:pt x="1987838" y="1046866"/>
                          <a:pt x="1863649" y="1044529"/>
                          <a:pt x="1724919" y="1045557"/>
                        </a:cubicBezTo>
                        <a:cubicBezTo>
                          <a:pt x="1586190" y="1046585"/>
                          <a:pt x="1310514" y="993896"/>
                          <a:pt x="1107287" y="1045557"/>
                        </a:cubicBezTo>
                        <a:cubicBezTo>
                          <a:pt x="904060" y="1097218"/>
                          <a:pt x="764919" y="975004"/>
                          <a:pt x="489654" y="1045557"/>
                        </a:cubicBezTo>
                        <a:cubicBezTo>
                          <a:pt x="214389" y="1116110"/>
                          <a:pt x="145095" y="1021511"/>
                          <a:pt x="0" y="1045557"/>
                        </a:cubicBezTo>
                        <a:cubicBezTo>
                          <a:pt x="-21465" y="828059"/>
                          <a:pt x="35084" y="687159"/>
                          <a:pt x="0" y="501867"/>
                        </a:cubicBezTo>
                        <a:cubicBezTo>
                          <a:pt x="-35084" y="316575"/>
                          <a:pt x="34565" y="231145"/>
                          <a:pt x="0" y="0"/>
                        </a:cubicBezTo>
                        <a:close/>
                      </a:path>
                    </a:pathLst>
                  </a:custGeom>
                  <ask:type>
                    <ask:lineSketchNone/>
                  </ask:type>
                </ask:lineSketchStyleProps>
              </a:ext>
            </a:extLst>
          </a:ln>
          <a:effectLst>
            <a:outerShdw blurRad="50800" dist="38100" dir="2700000" algn="tl" rotWithShape="0">
              <a:prstClr val="black">
                <a:alpha val="40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4800" dirty="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Results</a:t>
            </a:r>
            <a:endParaRPr lang="ko-KR" altLang="en-US" sz="4800" dirty="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57" name="TextBox 156">
            <a:extLst>
              <a:ext uri="{FF2B5EF4-FFF2-40B4-BE49-F238E27FC236}">
                <a16:creationId xmlns:a16="http://schemas.microsoft.com/office/drawing/2014/main" id="{B3282797-076E-4135-B47E-A60ACF6D0023}"/>
              </a:ext>
            </a:extLst>
          </p:cNvPr>
          <p:cNvSpPr txBox="1"/>
          <p:nvPr/>
        </p:nvSpPr>
        <p:spPr>
          <a:xfrm>
            <a:off x="19944060" y="41186495"/>
            <a:ext cx="11706570" cy="1200329"/>
          </a:xfrm>
          <a:prstGeom prst="rect">
            <a:avLst/>
          </a:prstGeom>
          <a:noFill/>
        </p:spPr>
        <p:txBody>
          <a:bodyPr wrap="square">
            <a:spAutoFit/>
          </a:bodyPr>
          <a:lstStyle/>
          <a:p>
            <a:pPr marR="127000" algn="just" fontAlgn="base" latinLnBrk="1"/>
            <a:r>
              <a:rPr lang="en-US" altLang="ko-KR" sz="2400" kern="0" dirty="0">
                <a:solidFill>
                  <a:srgbClr val="000000"/>
                </a:solidFill>
                <a:latin typeface="Arial" panose="020B0604020202020204" pitchFamily="34" charset="0"/>
                <a:cs typeface="Arial" panose="020B0604020202020204" pitchFamily="34" charset="0"/>
              </a:rPr>
              <a:t>This </a:t>
            </a:r>
            <a:r>
              <a:rPr lang="en-US" altLang="ko-KR" sz="2400" dirty="0">
                <a:latin typeface="Arial" panose="020B0604020202020204" pitchFamily="34" charset="0"/>
                <a:cs typeface="Arial" panose="020B0604020202020204" pitchFamily="34" charset="0"/>
              </a:rPr>
              <a:t>research was supported by KBRI basic research program through Korea Brain Research Institute funded by Ministry of Science and ICT(</a:t>
            </a:r>
            <a:r>
              <a:rPr lang="en-US" altLang="ko-KR" sz="2400" b="1" i="0" u="none" strike="noStrike" baseline="0" dirty="0">
                <a:solidFill>
                  <a:srgbClr val="262626"/>
                </a:solidFill>
                <a:latin typeface="Arial" panose="020B0604020202020204" pitchFamily="34" charset="0"/>
                <a:cs typeface="Arial" panose="020B0604020202020204" pitchFamily="34" charset="0"/>
              </a:rPr>
              <a:t>24-BR-02-03, 24-BR-04-02, 24-</a:t>
            </a:r>
            <a:r>
              <a:rPr lang="en-GB" altLang="ko-KR" sz="2400" b="1" i="0" u="none" strike="noStrike" baseline="0" dirty="0">
                <a:solidFill>
                  <a:srgbClr val="262626"/>
                </a:solidFill>
                <a:latin typeface="Arial" panose="020B0604020202020204" pitchFamily="34" charset="0"/>
                <a:cs typeface="Arial" panose="020B0604020202020204" pitchFamily="34" charset="0"/>
              </a:rPr>
              <a:t>BR</a:t>
            </a:r>
            <a:r>
              <a:rPr lang="en-US" altLang="ko-KR" sz="2400" b="1" i="0" u="none" strike="noStrike" baseline="0" dirty="0">
                <a:solidFill>
                  <a:srgbClr val="262626"/>
                </a:solidFill>
                <a:latin typeface="Arial" panose="020B0604020202020204" pitchFamily="34" charset="0"/>
                <a:cs typeface="Arial" panose="020B0604020202020204" pitchFamily="34" charset="0"/>
              </a:rPr>
              <a:t>-03-12</a:t>
            </a:r>
            <a:r>
              <a:rPr lang="en-US" altLang="ko-KR" sz="2400" dirty="0">
                <a:latin typeface="Arial" panose="020B0604020202020204" pitchFamily="34" charset="0"/>
                <a:cs typeface="Arial" panose="020B0604020202020204" pitchFamily="34" charset="0"/>
              </a:rPr>
              <a:t>).</a:t>
            </a:r>
            <a:endParaRPr lang="en-US" altLang="ko-KR" sz="2400" kern="0" dirty="0">
              <a:solidFill>
                <a:srgbClr val="000000"/>
              </a:solidFill>
              <a:latin typeface="Arial" panose="020B0604020202020204" pitchFamily="34" charset="0"/>
              <a:cs typeface="Arial" panose="020B0604020202020204" pitchFamily="34" charset="0"/>
            </a:endParaRPr>
          </a:p>
        </p:txBody>
      </p:sp>
      <p:sp>
        <p:nvSpPr>
          <p:cNvPr id="158" name="TextBox 157">
            <a:extLst>
              <a:ext uri="{FF2B5EF4-FFF2-40B4-BE49-F238E27FC236}">
                <a16:creationId xmlns:a16="http://schemas.microsoft.com/office/drawing/2014/main" id="{4DA76753-8D2A-4142-826B-795F2153A5DC}"/>
              </a:ext>
            </a:extLst>
          </p:cNvPr>
          <p:cNvSpPr txBox="1"/>
          <p:nvPr/>
        </p:nvSpPr>
        <p:spPr>
          <a:xfrm>
            <a:off x="18322102" y="39336638"/>
            <a:ext cx="13349143" cy="1631216"/>
          </a:xfrm>
          <a:prstGeom prst="rect">
            <a:avLst/>
          </a:prstGeom>
          <a:noFill/>
        </p:spPr>
        <p:txBody>
          <a:bodyPr wrap="square">
            <a:spAutoFit/>
          </a:bodyPr>
          <a:lstStyle/>
          <a:p>
            <a:pPr marL="342900" marR="127000" indent="-342900" algn="just" fontAlgn="base" latinLnBrk="1">
              <a:buFont typeface="Wingdings" panose="05000000000000000000" pitchFamily="2" charset="2"/>
              <a:buChar char="§"/>
            </a:pPr>
            <a:r>
              <a:rPr lang="en-US" altLang="ko-KR" sz="2000" b="0" i="0" dirty="0">
                <a:solidFill>
                  <a:srgbClr val="222222"/>
                </a:solidFill>
                <a:effectLst/>
                <a:latin typeface="Arial" panose="020B0604020202020204" pitchFamily="34" charset="0"/>
              </a:rPr>
              <a:t>Ano, Y., </a:t>
            </a:r>
            <a:r>
              <a:rPr lang="en-US" altLang="ko-KR" sz="2000" b="0" i="0" dirty="0" err="1">
                <a:solidFill>
                  <a:srgbClr val="222222"/>
                </a:solidFill>
                <a:effectLst/>
                <a:latin typeface="Arial" panose="020B0604020202020204" pitchFamily="34" charset="0"/>
              </a:rPr>
              <a:t>Takaichi</a:t>
            </a:r>
            <a:r>
              <a:rPr lang="en-US" altLang="ko-KR" sz="2000" b="0" i="0" dirty="0">
                <a:solidFill>
                  <a:srgbClr val="222222"/>
                </a:solidFill>
                <a:effectLst/>
                <a:latin typeface="Arial" panose="020B0604020202020204" pitchFamily="34" charset="0"/>
              </a:rPr>
              <a:t>, Y., </a:t>
            </a:r>
            <a:r>
              <a:rPr lang="en-US" altLang="ko-KR" sz="2000" b="0" i="0" dirty="0" err="1">
                <a:solidFill>
                  <a:srgbClr val="222222"/>
                </a:solidFill>
                <a:effectLst/>
                <a:latin typeface="Arial" panose="020B0604020202020204" pitchFamily="34" charset="0"/>
              </a:rPr>
              <a:t>Ohya</a:t>
            </a:r>
            <a:r>
              <a:rPr lang="en-US" altLang="ko-KR" sz="2000" b="0" i="0" dirty="0">
                <a:solidFill>
                  <a:srgbClr val="222222"/>
                </a:solidFill>
                <a:effectLst/>
                <a:latin typeface="Arial" panose="020B0604020202020204" pitchFamily="34" charset="0"/>
              </a:rPr>
              <a:t>, R., Uchida, K., Nakayama, H., &amp; Takashima, A. (2023). Tryptophan-tyrosine dipeptide improves tau-related symptoms in tauopathy mice. </a:t>
            </a:r>
            <a:r>
              <a:rPr lang="en-US" altLang="ko-KR" sz="2000" b="0" i="1" dirty="0">
                <a:solidFill>
                  <a:srgbClr val="222222"/>
                </a:solidFill>
                <a:effectLst/>
                <a:latin typeface="Arial" panose="020B0604020202020204" pitchFamily="34" charset="0"/>
              </a:rPr>
              <a:t>Nutritional Neuroscience</a:t>
            </a:r>
            <a:r>
              <a:rPr lang="en-US" altLang="ko-KR" sz="2000" b="0" i="0" dirty="0">
                <a:solidFill>
                  <a:srgbClr val="222222"/>
                </a:solidFill>
                <a:effectLst/>
                <a:latin typeface="Arial" panose="020B0604020202020204" pitchFamily="34" charset="0"/>
              </a:rPr>
              <a:t>, </a:t>
            </a:r>
            <a:r>
              <a:rPr lang="en-US" altLang="ko-KR" sz="2000" b="0" i="1" dirty="0">
                <a:solidFill>
                  <a:srgbClr val="222222"/>
                </a:solidFill>
                <a:effectLst/>
                <a:latin typeface="Arial" panose="020B0604020202020204" pitchFamily="34" charset="0"/>
              </a:rPr>
              <a:t>26</a:t>
            </a:r>
            <a:r>
              <a:rPr lang="en-US" altLang="ko-KR" sz="2000" b="0" i="0" dirty="0">
                <a:solidFill>
                  <a:srgbClr val="222222"/>
                </a:solidFill>
                <a:effectLst/>
                <a:latin typeface="Arial" panose="020B0604020202020204" pitchFamily="34" charset="0"/>
              </a:rPr>
              <a:t>(8), 766-777.</a:t>
            </a:r>
          </a:p>
          <a:p>
            <a:pPr marL="342900" marR="127000" indent="-342900" algn="just" fontAlgn="base" latinLnBrk="1">
              <a:buFont typeface="Wingdings" panose="05000000000000000000" pitchFamily="2" charset="2"/>
              <a:buChar char="§"/>
            </a:pPr>
            <a:r>
              <a:rPr lang="en-US" altLang="ko-KR" sz="2000" b="0" i="0" dirty="0" err="1">
                <a:solidFill>
                  <a:srgbClr val="222222"/>
                </a:solidFill>
                <a:effectLst/>
                <a:latin typeface="Arial" panose="020B0604020202020204" pitchFamily="34" charset="0"/>
              </a:rPr>
              <a:t>Helmschrodt</a:t>
            </a:r>
            <a:r>
              <a:rPr lang="en-US" altLang="ko-KR" sz="2000" b="0" i="0" dirty="0">
                <a:solidFill>
                  <a:srgbClr val="222222"/>
                </a:solidFill>
                <a:effectLst/>
                <a:latin typeface="Arial" panose="020B0604020202020204" pitchFamily="34" charset="0"/>
              </a:rPr>
              <a:t>, C., Becker, S., Perl, S., Schulz, A., &amp; Richter, A. (2020). Development of a fast liquid chromatography-tandem mass spectrometry method for simultaneous quantification of neurotransmitters in murine </a:t>
            </a:r>
            <a:r>
              <a:rPr lang="en-US" altLang="ko-KR" sz="2000" b="0" i="0" dirty="0" err="1">
                <a:solidFill>
                  <a:srgbClr val="222222"/>
                </a:solidFill>
                <a:effectLst/>
                <a:latin typeface="Arial" panose="020B0604020202020204" pitchFamily="34" charset="0"/>
              </a:rPr>
              <a:t>microdialysate</a:t>
            </a:r>
            <a:r>
              <a:rPr lang="en-US" altLang="ko-KR" sz="2000" b="0" i="0" dirty="0">
                <a:solidFill>
                  <a:srgbClr val="222222"/>
                </a:solidFill>
                <a:effectLst/>
                <a:latin typeface="Arial" panose="020B0604020202020204" pitchFamily="34" charset="0"/>
              </a:rPr>
              <a:t>. </a:t>
            </a:r>
            <a:r>
              <a:rPr lang="en-US" altLang="ko-KR" sz="2000" b="0" i="1" dirty="0">
                <a:solidFill>
                  <a:srgbClr val="222222"/>
                </a:solidFill>
                <a:effectLst/>
                <a:latin typeface="Arial" panose="020B0604020202020204" pitchFamily="34" charset="0"/>
              </a:rPr>
              <a:t>Analytical and bioanalytical chemistry</a:t>
            </a:r>
            <a:r>
              <a:rPr lang="en-US" altLang="ko-KR" sz="2000" b="0" i="0" dirty="0">
                <a:solidFill>
                  <a:srgbClr val="222222"/>
                </a:solidFill>
                <a:effectLst/>
                <a:latin typeface="Arial" panose="020B0604020202020204" pitchFamily="34" charset="0"/>
              </a:rPr>
              <a:t>, </a:t>
            </a:r>
            <a:r>
              <a:rPr lang="en-US" altLang="ko-KR" sz="2000" b="0" i="1" dirty="0">
                <a:solidFill>
                  <a:srgbClr val="222222"/>
                </a:solidFill>
                <a:effectLst/>
                <a:latin typeface="Arial" panose="020B0604020202020204" pitchFamily="34" charset="0"/>
              </a:rPr>
              <a:t>412</a:t>
            </a:r>
            <a:r>
              <a:rPr lang="en-US" altLang="ko-KR" sz="2000" b="0" i="0" dirty="0">
                <a:solidFill>
                  <a:srgbClr val="222222"/>
                </a:solidFill>
                <a:effectLst/>
                <a:latin typeface="Arial" panose="020B0604020202020204" pitchFamily="34" charset="0"/>
              </a:rPr>
              <a:t>, 7777-7787.</a:t>
            </a:r>
          </a:p>
        </p:txBody>
      </p:sp>
      <p:sp>
        <p:nvSpPr>
          <p:cNvPr id="161" name="TextBox 160">
            <a:extLst>
              <a:ext uri="{FF2B5EF4-FFF2-40B4-BE49-F238E27FC236}">
                <a16:creationId xmlns:a16="http://schemas.microsoft.com/office/drawing/2014/main" id="{C62D59F2-8924-4F00-A2F9-4FE86E684DA8}"/>
              </a:ext>
            </a:extLst>
          </p:cNvPr>
          <p:cNvSpPr txBox="1"/>
          <p:nvPr/>
        </p:nvSpPr>
        <p:spPr>
          <a:xfrm>
            <a:off x="636237" y="7702775"/>
            <a:ext cx="10100859" cy="8345298"/>
          </a:xfrm>
          <a:prstGeom prst="rect">
            <a:avLst/>
          </a:prstGeom>
          <a:noFill/>
        </p:spPr>
        <p:txBody>
          <a:bodyPr wrap="square">
            <a:spAutoFit/>
          </a:bodyPr>
          <a:lstStyle/>
          <a:p>
            <a:pPr algn="just" latinLnBrk="0">
              <a:lnSpc>
                <a:spcPct val="150000"/>
              </a:lnSpc>
              <a:spcAft>
                <a:spcPts val="75"/>
              </a:spcAft>
            </a:pPr>
            <a:r>
              <a:rPr lang="en-US" altLang="ko-KR" sz="2000" kern="0" dirty="0">
                <a:solidFill>
                  <a:srgbClr val="37352F"/>
                </a:solidFill>
                <a:effectLst/>
                <a:highlight>
                  <a:srgbClr val="FFFFFF"/>
                </a:highlight>
                <a:latin typeface="Arial" panose="020B0604020202020204" pitchFamily="34" charset="0"/>
                <a:ea typeface="굴림" panose="020B0600000101010101" pitchFamily="50" charset="-127"/>
                <a:cs typeface="Arial" panose="020B0604020202020204" pitchFamily="34" charset="0"/>
              </a:rPr>
              <a:t>Alzheimer's disease (AD) is a progressive neurodegenerative disease associated with cognitive, functional, and behavioral impairments. It is characterized by the accumulation of extracellular amyloid-β plaques, and formation of intracellular neurofibrillary tangles by accumulating hyperphosphorylated-tau protein. Changes in neurotransmitter function, such as dopamine, are also significant in AD, leading to impaired neurotransmission. While the association between neurotransmitter alteration and AD pathology is recognized, in-depth profiling about neurotransmitters and their related proteomic changes still needs to be studied. Thus, we conducted a study to profile and integrate proteomes and neurotransmitters using seven brain regions of PS19 (Tau P301S) mice according to AD progression. We found notable changes in canonical pathways, including metabolic abnormalities, depending on the brain regions though proteomic analysis. Additionally, alteration of six neurotransmitters were identified under AD progression via profiling neurotransmitters. By integrating the proteomic and neurotransmitters profiles, we found that several specific neurotransmitter-related signaling modules are AD progression-dependently associated to the neurotransmitter changes, especially in the hippocampus and cerebellum. This integrative approach could offer new signaling modules to help understand AD progression. </a:t>
            </a:r>
            <a:endParaRPr lang="ko-KR" altLang="ko-KR" sz="2000" kern="100" dirty="0">
              <a:effectLst/>
              <a:highlight>
                <a:srgbClr val="FFFFFF"/>
              </a:highlight>
              <a:latin typeface="Arial" panose="020B0604020202020204" pitchFamily="34" charset="0"/>
              <a:ea typeface="맑은 고딕" panose="020B0503020000020004" pitchFamily="50" charset="-127"/>
              <a:cs typeface="Arial" panose="020B0604020202020204" pitchFamily="34" charset="0"/>
            </a:endParaRPr>
          </a:p>
        </p:txBody>
      </p:sp>
      <p:sp>
        <p:nvSpPr>
          <p:cNvPr id="172" name="TextBox 171">
            <a:extLst>
              <a:ext uri="{FF2B5EF4-FFF2-40B4-BE49-F238E27FC236}">
                <a16:creationId xmlns:a16="http://schemas.microsoft.com/office/drawing/2014/main" id="{AE831AD7-7DC8-4BA2-B091-017AAB84097D}"/>
              </a:ext>
            </a:extLst>
          </p:cNvPr>
          <p:cNvSpPr txBox="1"/>
          <p:nvPr/>
        </p:nvSpPr>
        <p:spPr>
          <a:xfrm>
            <a:off x="880369" y="17410669"/>
            <a:ext cx="9179116" cy="584775"/>
          </a:xfrm>
          <a:prstGeom prst="rect">
            <a:avLst/>
          </a:prstGeom>
          <a:noFill/>
        </p:spPr>
        <p:txBody>
          <a:bodyPr wrap="none" rtlCol="0">
            <a:spAutoFit/>
          </a:bodyPr>
          <a:lstStyle/>
          <a:p>
            <a:r>
              <a:rPr lang="en-US" altLang="ko-KR" sz="3200" b="1" dirty="0">
                <a:latin typeface="Arial" panose="020B0604020202020204" pitchFamily="34" charset="0"/>
                <a:cs typeface="Arial" panose="020B0604020202020204" pitchFamily="34" charset="0"/>
              </a:rPr>
              <a:t>1. Research Scheme &amp; experimental condition</a:t>
            </a:r>
            <a:endParaRPr lang="ko-KR" altLang="en-US" sz="3200" b="1" dirty="0">
              <a:latin typeface="Arial" panose="020B0604020202020204" pitchFamily="34" charset="0"/>
              <a:cs typeface="Arial" panose="020B0604020202020204" pitchFamily="34" charset="0"/>
            </a:endParaRPr>
          </a:p>
        </p:txBody>
      </p:sp>
      <p:sp>
        <p:nvSpPr>
          <p:cNvPr id="222" name="TextBox 221">
            <a:extLst>
              <a:ext uri="{FF2B5EF4-FFF2-40B4-BE49-F238E27FC236}">
                <a16:creationId xmlns:a16="http://schemas.microsoft.com/office/drawing/2014/main" id="{245DD698-79DC-433F-ADF8-C77D3BCFD5A3}"/>
              </a:ext>
            </a:extLst>
          </p:cNvPr>
          <p:cNvSpPr txBox="1"/>
          <p:nvPr/>
        </p:nvSpPr>
        <p:spPr>
          <a:xfrm>
            <a:off x="13793737" y="36195291"/>
            <a:ext cx="18067217" cy="3046988"/>
          </a:xfrm>
          <a:prstGeom prst="rect">
            <a:avLst/>
          </a:prstGeom>
          <a:noFill/>
        </p:spPr>
        <p:txBody>
          <a:bodyPr wrap="square">
            <a:spAutoFit/>
          </a:bodyPr>
          <a:lstStyle/>
          <a:p>
            <a:pPr marL="342900" indent="-342900" algn="just">
              <a:buFont typeface="Arial" panose="020B0604020202020204" pitchFamily="34" charset="0"/>
              <a:buChar char="•"/>
              <a:defRPr/>
            </a:pPr>
            <a:r>
              <a:rPr lang="en-US" altLang="ko-KR" sz="2400" dirty="0">
                <a:latin typeface="Arial" panose="020B0604020202020204" pitchFamily="34" charset="0"/>
                <a:cs typeface="Arial" panose="020B0604020202020204" pitchFamily="34" charset="0"/>
              </a:rPr>
              <a:t>We performed new integrative approach for multi-proteomics and quantitative profile of neurotransmitters according to seven brain regions of PS19 mice.</a:t>
            </a:r>
          </a:p>
          <a:p>
            <a:pPr marL="342900" indent="-342900" algn="just">
              <a:buFont typeface="Arial" panose="020B0604020202020204" pitchFamily="34" charset="0"/>
              <a:buChar char="•"/>
              <a:defRPr/>
            </a:pPr>
            <a:r>
              <a:rPr lang="en-US" altLang="ko-KR" sz="2400" dirty="0">
                <a:latin typeface="Arial" panose="020B0604020202020204" pitchFamily="34" charset="0"/>
                <a:cs typeface="Arial" panose="020B0604020202020204" pitchFamily="34" charset="0"/>
              </a:rPr>
              <a:t>We found significantly altered canonical pathways in the brain regions in proteomic analysis, including metabolic abnormalities.</a:t>
            </a:r>
          </a:p>
          <a:p>
            <a:pPr marL="342900" indent="-342900" algn="just">
              <a:buFont typeface="Arial" panose="020B0604020202020204" pitchFamily="34" charset="0"/>
              <a:buChar char="•"/>
              <a:defRPr/>
            </a:pPr>
            <a:r>
              <a:rPr lang="en-US" altLang="ko-KR" sz="2400" dirty="0">
                <a:latin typeface="Arial" panose="020B0604020202020204" pitchFamily="34" charset="0"/>
                <a:cs typeface="Arial" panose="020B0604020202020204" pitchFamily="34" charset="0"/>
              </a:rPr>
              <a:t>We found that six neurotransmitters, including dopamine, serotonin, </a:t>
            </a:r>
            <a:r>
              <a:rPr lang="en-US" altLang="ko-KR" sz="2400" dirty="0" err="1">
                <a:latin typeface="Arial" panose="020B0604020202020204" pitchFamily="34" charset="0"/>
                <a:cs typeface="Arial" panose="020B0604020202020204" pitchFamily="34" charset="0"/>
              </a:rPr>
              <a:t>homovanillic</a:t>
            </a:r>
            <a:r>
              <a:rPr lang="en-US" altLang="ko-KR" sz="2400" dirty="0">
                <a:latin typeface="Arial" panose="020B0604020202020204" pitchFamily="34" charset="0"/>
                <a:cs typeface="Arial" panose="020B0604020202020204" pitchFamily="34" charset="0"/>
              </a:rPr>
              <a:t> acid, norepinephrine, </a:t>
            </a:r>
            <a:br>
              <a:rPr lang="en-US" altLang="ko-KR" sz="2400" dirty="0">
                <a:latin typeface="Arial" panose="020B0604020202020204" pitchFamily="34" charset="0"/>
                <a:cs typeface="Arial" panose="020B0604020202020204" pitchFamily="34" charset="0"/>
              </a:rPr>
            </a:br>
            <a:r>
              <a:rPr lang="en-US" altLang="ko-KR" sz="2400" dirty="0">
                <a:latin typeface="Arial" panose="020B0604020202020204" pitchFamily="34" charset="0"/>
                <a:cs typeface="Arial" panose="020B0604020202020204" pitchFamily="34" charset="0"/>
              </a:rPr>
              <a:t>3-methoxytyramine, and 3,4-dihydroxyphenylacetic acid, were significantly changed under AD progression.</a:t>
            </a:r>
          </a:p>
          <a:p>
            <a:pPr marL="342900" indent="-342900" algn="just">
              <a:buFont typeface="Arial" panose="020B0604020202020204" pitchFamily="34" charset="0"/>
              <a:buChar char="•"/>
              <a:defRPr/>
            </a:pPr>
            <a:r>
              <a:rPr lang="en-US" altLang="ko-KR" sz="2400" dirty="0">
                <a:latin typeface="Arial" panose="020B0604020202020204" pitchFamily="34" charset="0"/>
                <a:cs typeface="Arial" panose="020B0604020202020204" pitchFamily="34" charset="0"/>
              </a:rPr>
              <a:t>By integrative approach, we found that AD progression-dependent dopamine- and serotonin-related signaling modules are closely related to the neurotransmitter changes, especially in the hippocampus and cerebellum.</a:t>
            </a:r>
          </a:p>
          <a:p>
            <a:pPr marL="342900" indent="-342900" algn="just">
              <a:buFont typeface="Arial" panose="020B0604020202020204" pitchFamily="34" charset="0"/>
              <a:buChar char="•"/>
              <a:defRPr/>
            </a:pPr>
            <a:r>
              <a:rPr lang="en-US" altLang="ko-KR" sz="2400" dirty="0">
                <a:latin typeface="Arial" panose="020B0604020202020204" pitchFamily="34" charset="0"/>
                <a:cs typeface="Arial" panose="020B0604020202020204" pitchFamily="34" charset="0"/>
              </a:rPr>
              <a:t>This approach could provide new signaling modules to help understand AD progression.</a:t>
            </a:r>
            <a:endParaRPr lang="ko-KR" altLang="en-US" sz="2400" dirty="0">
              <a:latin typeface="Arial" panose="020B0604020202020204" pitchFamily="34" charset="0"/>
              <a:cs typeface="Arial" panose="020B0604020202020204" pitchFamily="34" charset="0"/>
            </a:endParaRPr>
          </a:p>
        </p:txBody>
      </p:sp>
      <p:sp>
        <p:nvSpPr>
          <p:cNvPr id="296" name="TextBox 295">
            <a:extLst>
              <a:ext uri="{FF2B5EF4-FFF2-40B4-BE49-F238E27FC236}">
                <a16:creationId xmlns:a16="http://schemas.microsoft.com/office/drawing/2014/main" id="{822BC0C6-411E-4D00-A1C1-DAFCC344D930}"/>
              </a:ext>
            </a:extLst>
          </p:cNvPr>
          <p:cNvSpPr txBox="1"/>
          <p:nvPr/>
        </p:nvSpPr>
        <p:spPr>
          <a:xfrm>
            <a:off x="624881" y="33625655"/>
            <a:ext cx="14042121" cy="1077218"/>
          </a:xfrm>
          <a:prstGeom prst="rect">
            <a:avLst/>
          </a:prstGeom>
          <a:noFill/>
        </p:spPr>
        <p:txBody>
          <a:bodyPr wrap="square" rtlCol="0">
            <a:spAutoFit/>
          </a:bodyPr>
          <a:lstStyle/>
          <a:p>
            <a:r>
              <a:rPr lang="en-US" altLang="ko-KR" sz="3200" b="1" dirty="0">
                <a:latin typeface="Arial" panose="020B0604020202020204" pitchFamily="34" charset="0"/>
                <a:cs typeface="Arial" panose="020B0604020202020204" pitchFamily="34" charset="0"/>
              </a:rPr>
              <a:t>5. Validation of the discovered signaling modules using Q-PCR</a:t>
            </a:r>
          </a:p>
          <a:p>
            <a:pPr marL="457200" indent="-457200">
              <a:buFont typeface="Wingdings" panose="05000000000000000000" pitchFamily="2" charset="2"/>
              <a:buChar char="u"/>
            </a:pPr>
            <a:endParaRPr lang="ko-KR" altLang="en-US" sz="3200" b="1" dirty="0">
              <a:latin typeface="Arial" panose="020B0604020202020204" pitchFamily="34" charset="0"/>
              <a:cs typeface="Arial" panose="020B0604020202020204" pitchFamily="34" charset="0"/>
            </a:endParaRPr>
          </a:p>
        </p:txBody>
      </p:sp>
      <p:sp>
        <p:nvSpPr>
          <p:cNvPr id="3" name="직사각형 2">
            <a:extLst>
              <a:ext uri="{FF2B5EF4-FFF2-40B4-BE49-F238E27FC236}">
                <a16:creationId xmlns:a16="http://schemas.microsoft.com/office/drawing/2014/main" id="{5BED4F9E-63DB-9F4F-EE9D-A686F9AA99B1}"/>
              </a:ext>
            </a:extLst>
          </p:cNvPr>
          <p:cNvSpPr/>
          <p:nvPr/>
        </p:nvSpPr>
        <p:spPr>
          <a:xfrm>
            <a:off x="11593559" y="6406631"/>
            <a:ext cx="4108160" cy="1161491"/>
          </a:xfrm>
          <a:prstGeom prst="rect">
            <a:avLst/>
          </a:prstGeom>
          <a:noFill/>
          <a:ln w="57150" cmpd="dbl">
            <a:solidFill>
              <a:schemeClr val="accent5">
                <a:lumMod val="50000"/>
              </a:schemeClr>
            </a:solidFill>
            <a:extLst>
              <a:ext uri="{C807C97D-BFC1-408E-A445-0C87EB9F89A2}">
                <ask:lineSketchStyleProps xmlns:ask="http://schemas.microsoft.com/office/drawing/2018/sketchyshapes" sd="2787350972">
                  <a:custGeom>
                    <a:avLst/>
                    <a:gdLst>
                      <a:gd name="connsiteX0" fmla="*/ 0 w 4108159"/>
                      <a:gd name="connsiteY0" fmla="*/ 0 h 1045557"/>
                      <a:gd name="connsiteX1" fmla="*/ 504717 w 4108159"/>
                      <a:gd name="connsiteY1" fmla="*/ 0 h 1045557"/>
                      <a:gd name="connsiteX2" fmla="*/ 1091597 w 4108159"/>
                      <a:gd name="connsiteY2" fmla="*/ 0 h 1045557"/>
                      <a:gd name="connsiteX3" fmla="*/ 1555232 w 4108159"/>
                      <a:gd name="connsiteY3" fmla="*/ 0 h 1045557"/>
                      <a:gd name="connsiteX4" fmla="*/ 2224275 w 4108159"/>
                      <a:gd name="connsiteY4" fmla="*/ 0 h 1045557"/>
                      <a:gd name="connsiteX5" fmla="*/ 2770073 w 4108159"/>
                      <a:gd name="connsiteY5" fmla="*/ 0 h 1045557"/>
                      <a:gd name="connsiteX6" fmla="*/ 3439116 w 4108159"/>
                      <a:gd name="connsiteY6" fmla="*/ 0 h 1045557"/>
                      <a:gd name="connsiteX7" fmla="*/ 4108159 w 4108159"/>
                      <a:gd name="connsiteY7" fmla="*/ 0 h 1045557"/>
                      <a:gd name="connsiteX8" fmla="*/ 4108159 w 4108159"/>
                      <a:gd name="connsiteY8" fmla="*/ 491412 h 1045557"/>
                      <a:gd name="connsiteX9" fmla="*/ 4108159 w 4108159"/>
                      <a:gd name="connsiteY9" fmla="*/ 1045557 h 1045557"/>
                      <a:gd name="connsiteX10" fmla="*/ 3562361 w 4108159"/>
                      <a:gd name="connsiteY10" fmla="*/ 1045557 h 1045557"/>
                      <a:gd name="connsiteX11" fmla="*/ 2893318 w 4108159"/>
                      <a:gd name="connsiteY11" fmla="*/ 1045557 h 1045557"/>
                      <a:gd name="connsiteX12" fmla="*/ 2429683 w 4108159"/>
                      <a:gd name="connsiteY12" fmla="*/ 1045557 h 1045557"/>
                      <a:gd name="connsiteX13" fmla="*/ 1883884 w 4108159"/>
                      <a:gd name="connsiteY13" fmla="*/ 1045557 h 1045557"/>
                      <a:gd name="connsiteX14" fmla="*/ 1338086 w 4108159"/>
                      <a:gd name="connsiteY14" fmla="*/ 1045557 h 1045557"/>
                      <a:gd name="connsiteX15" fmla="*/ 751206 w 4108159"/>
                      <a:gd name="connsiteY15" fmla="*/ 1045557 h 1045557"/>
                      <a:gd name="connsiteX16" fmla="*/ 0 w 4108159"/>
                      <a:gd name="connsiteY16" fmla="*/ 1045557 h 1045557"/>
                      <a:gd name="connsiteX17" fmla="*/ 0 w 4108159"/>
                      <a:gd name="connsiteY17" fmla="*/ 554145 h 1045557"/>
                      <a:gd name="connsiteX18" fmla="*/ 0 w 4108159"/>
                      <a:gd name="connsiteY18" fmla="*/ 0 h 1045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08159" h="1045557" extrusionOk="0">
                        <a:moveTo>
                          <a:pt x="0" y="0"/>
                        </a:moveTo>
                        <a:cubicBezTo>
                          <a:pt x="232472" y="-17556"/>
                          <a:pt x="252393" y="45666"/>
                          <a:pt x="504717" y="0"/>
                        </a:cubicBezTo>
                        <a:cubicBezTo>
                          <a:pt x="757041" y="-45666"/>
                          <a:pt x="822428" y="43456"/>
                          <a:pt x="1091597" y="0"/>
                        </a:cubicBezTo>
                        <a:cubicBezTo>
                          <a:pt x="1360766" y="-43456"/>
                          <a:pt x="1362726" y="22995"/>
                          <a:pt x="1555232" y="0"/>
                        </a:cubicBezTo>
                        <a:cubicBezTo>
                          <a:pt x="1747738" y="-22995"/>
                          <a:pt x="1944371" y="34142"/>
                          <a:pt x="2224275" y="0"/>
                        </a:cubicBezTo>
                        <a:cubicBezTo>
                          <a:pt x="2504179" y="-34142"/>
                          <a:pt x="2504118" y="23321"/>
                          <a:pt x="2770073" y="0"/>
                        </a:cubicBezTo>
                        <a:cubicBezTo>
                          <a:pt x="3036028" y="-23321"/>
                          <a:pt x="3283944" y="43905"/>
                          <a:pt x="3439116" y="0"/>
                        </a:cubicBezTo>
                        <a:cubicBezTo>
                          <a:pt x="3594288" y="-43905"/>
                          <a:pt x="3963614" y="27645"/>
                          <a:pt x="4108159" y="0"/>
                        </a:cubicBezTo>
                        <a:cubicBezTo>
                          <a:pt x="4163473" y="194880"/>
                          <a:pt x="4061058" y="322884"/>
                          <a:pt x="4108159" y="491412"/>
                        </a:cubicBezTo>
                        <a:cubicBezTo>
                          <a:pt x="4155260" y="659940"/>
                          <a:pt x="4097796" y="870030"/>
                          <a:pt x="4108159" y="1045557"/>
                        </a:cubicBezTo>
                        <a:cubicBezTo>
                          <a:pt x="3866976" y="1053218"/>
                          <a:pt x="3682490" y="981002"/>
                          <a:pt x="3562361" y="1045557"/>
                        </a:cubicBezTo>
                        <a:cubicBezTo>
                          <a:pt x="3442232" y="1110112"/>
                          <a:pt x="3076182" y="1025102"/>
                          <a:pt x="2893318" y="1045557"/>
                        </a:cubicBezTo>
                        <a:cubicBezTo>
                          <a:pt x="2710454" y="1066012"/>
                          <a:pt x="2642078" y="1027543"/>
                          <a:pt x="2429683" y="1045557"/>
                        </a:cubicBezTo>
                        <a:cubicBezTo>
                          <a:pt x="2217288" y="1063571"/>
                          <a:pt x="2133990" y="1011626"/>
                          <a:pt x="1883884" y="1045557"/>
                        </a:cubicBezTo>
                        <a:cubicBezTo>
                          <a:pt x="1633778" y="1079488"/>
                          <a:pt x="1594378" y="998580"/>
                          <a:pt x="1338086" y="1045557"/>
                        </a:cubicBezTo>
                        <a:cubicBezTo>
                          <a:pt x="1081794" y="1092534"/>
                          <a:pt x="929373" y="998521"/>
                          <a:pt x="751206" y="1045557"/>
                        </a:cubicBezTo>
                        <a:cubicBezTo>
                          <a:pt x="573039" y="1092593"/>
                          <a:pt x="251075" y="1041663"/>
                          <a:pt x="0" y="1045557"/>
                        </a:cubicBezTo>
                        <a:cubicBezTo>
                          <a:pt x="-21085" y="833107"/>
                          <a:pt x="1148" y="715724"/>
                          <a:pt x="0" y="554145"/>
                        </a:cubicBezTo>
                        <a:cubicBezTo>
                          <a:pt x="-1148" y="392566"/>
                          <a:pt x="10729" y="266450"/>
                          <a:pt x="0" y="0"/>
                        </a:cubicBezTo>
                        <a:close/>
                      </a:path>
                    </a:pathLst>
                  </a:custGeom>
                  <ask:type>
                    <ask:lineSketchNone/>
                  </ask:type>
                </ask:lineSketchStyleProps>
              </a:ext>
            </a:extLst>
          </a:ln>
          <a:effectLst>
            <a:outerShdw blurRad="50800" dist="38100" dir="2700000" algn="tl" rotWithShape="0">
              <a:prstClr val="black">
                <a:alpha val="40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4800" dirty="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Introduction</a:t>
            </a:r>
            <a:endParaRPr lang="ko-KR" altLang="en-US" sz="4800" dirty="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58" name="그림 57">
            <a:extLst>
              <a:ext uri="{FF2B5EF4-FFF2-40B4-BE49-F238E27FC236}">
                <a16:creationId xmlns:a16="http://schemas.microsoft.com/office/drawing/2014/main" id="{E09EBB97-FDC5-9CA5-1982-7CA0BB1B6454}"/>
              </a:ext>
            </a:extLst>
          </p:cNvPr>
          <p:cNvPicPr>
            <a:picLocks noChangeAspect="1"/>
          </p:cNvPicPr>
          <p:nvPr/>
        </p:nvPicPr>
        <p:blipFill rotWithShape="1">
          <a:blip r:embed="rId3"/>
          <a:srcRect t="7654"/>
          <a:stretch/>
        </p:blipFill>
        <p:spPr>
          <a:xfrm>
            <a:off x="21240748" y="9715417"/>
            <a:ext cx="2745856" cy="3073884"/>
          </a:xfrm>
          <a:prstGeom prst="rect">
            <a:avLst/>
          </a:prstGeom>
        </p:spPr>
      </p:pic>
      <p:sp>
        <p:nvSpPr>
          <p:cNvPr id="60" name="TextBox 59">
            <a:extLst>
              <a:ext uri="{FF2B5EF4-FFF2-40B4-BE49-F238E27FC236}">
                <a16:creationId xmlns:a16="http://schemas.microsoft.com/office/drawing/2014/main" id="{C2410A49-9703-CDAA-3787-1330F89E2208}"/>
              </a:ext>
            </a:extLst>
          </p:cNvPr>
          <p:cNvSpPr txBox="1"/>
          <p:nvPr/>
        </p:nvSpPr>
        <p:spPr>
          <a:xfrm>
            <a:off x="20753418" y="8223543"/>
            <a:ext cx="11486580" cy="1323439"/>
          </a:xfrm>
          <a:prstGeom prst="rect">
            <a:avLst/>
          </a:prstGeom>
          <a:noFill/>
        </p:spPr>
        <p:txBody>
          <a:bodyPr wrap="square" rtlCol="0">
            <a:spAutoFit/>
          </a:bodyPr>
          <a:lstStyle/>
          <a:p>
            <a:pPr marL="342900" indent="-342900">
              <a:buFontTx/>
              <a:buChar char="-"/>
            </a:pPr>
            <a:r>
              <a:rPr lang="en-US" altLang="ko-KR" sz="2000" dirty="0">
                <a:latin typeface="Arial" panose="020B0604020202020204" pitchFamily="34" charset="0"/>
                <a:cs typeface="Arial" panose="020B0604020202020204" pitchFamily="34" charset="0"/>
              </a:rPr>
              <a:t>12 Neurotransmitter standards: VMA, TYR, NE, EPI, DOPAC, DA, 5HIAA, HVA, 3MT, 5HT, TRP</a:t>
            </a:r>
          </a:p>
          <a:p>
            <a:pPr marL="342900" indent="-342900">
              <a:buFontTx/>
              <a:buChar char="-"/>
            </a:pPr>
            <a:r>
              <a:rPr lang="en-US" altLang="ko-KR" sz="2000" dirty="0">
                <a:latin typeface="Arial" panose="020B0604020202020204" pitchFamily="34" charset="0"/>
                <a:cs typeface="Arial" panose="020B0604020202020204" pitchFamily="34" charset="0"/>
              </a:rPr>
              <a:t>Standard curve- based quantitation </a:t>
            </a:r>
          </a:p>
          <a:p>
            <a:pPr marL="342900" indent="-342900">
              <a:buFontTx/>
              <a:buChar char="-"/>
            </a:pPr>
            <a:r>
              <a:rPr lang="en-US" altLang="ko-KR" sz="2000" dirty="0">
                <a:latin typeface="Arial" panose="020B0604020202020204" pitchFamily="34" charset="0"/>
                <a:cs typeface="Arial" panose="020B0604020202020204" pitchFamily="34" charset="0"/>
              </a:rPr>
              <a:t>PS19 mouse : 4month/ 7month - wild type, Hetero type (</a:t>
            </a:r>
            <a:r>
              <a:rPr lang="en-US" altLang="ko-KR" sz="2000" dirty="0" err="1">
                <a:latin typeface="Arial" panose="020B0604020202020204" pitchFamily="34" charset="0"/>
                <a:cs typeface="Arial" panose="020B0604020202020204" pitchFamily="34" charset="0"/>
              </a:rPr>
              <a:t>Tg</a:t>
            </a:r>
            <a:r>
              <a:rPr lang="en-US" altLang="ko-KR" sz="2000" dirty="0">
                <a:latin typeface="Arial" panose="020B0604020202020204" pitchFamily="34" charset="0"/>
                <a:cs typeface="Arial" panose="020B0604020202020204" pitchFamily="34" charset="0"/>
              </a:rPr>
              <a:t>)</a:t>
            </a:r>
          </a:p>
          <a:p>
            <a:pPr marL="342900" indent="-342900">
              <a:buFontTx/>
              <a:buChar char="-"/>
            </a:pPr>
            <a:r>
              <a:rPr lang="en-US" altLang="ko-KR" sz="2000" dirty="0">
                <a:solidFill>
                  <a:srgbClr val="000000"/>
                </a:solidFill>
                <a:latin typeface="Arial" panose="020B0604020202020204" pitchFamily="34" charset="0"/>
                <a:ea typeface="Malgun Gothic" panose="020B0503020000020004" pitchFamily="50" charset="-127"/>
                <a:cs typeface="Arial" panose="020B0604020202020204" pitchFamily="34" charset="0"/>
              </a:rPr>
              <a:t>Process : T</a:t>
            </a:r>
            <a:r>
              <a:rPr lang="en-US" altLang="ko-KR" sz="2000" b="0" i="0" dirty="0">
                <a:solidFill>
                  <a:srgbClr val="000000"/>
                </a:solidFill>
                <a:effectLst/>
                <a:latin typeface="Arial" panose="020B0604020202020204" pitchFamily="34" charset="0"/>
                <a:ea typeface="Malgun Gothic" panose="020B0503020000020004" pitchFamily="50" charset="-127"/>
                <a:cs typeface="Arial" panose="020B0604020202020204" pitchFamily="34" charset="0"/>
              </a:rPr>
              <a:t>issue lysis </a:t>
            </a:r>
            <a:r>
              <a:rPr lang="en-US" altLang="ko-KR" sz="2000" b="0" i="0" dirty="0">
                <a:solidFill>
                  <a:srgbClr val="000000"/>
                </a:solidFill>
                <a:effectLst/>
                <a:latin typeface="Arial" panose="020B0604020202020204" pitchFamily="34" charset="0"/>
                <a:ea typeface="Malgun Gothic" panose="020B0503020000020004" pitchFamily="50" charset="-127"/>
                <a:cs typeface="Arial" panose="020B0604020202020204" pitchFamily="34" charset="0"/>
                <a:sym typeface="Wingdings" panose="05000000000000000000" pitchFamily="2" charset="2"/>
              </a:rPr>
              <a:t> Protein assay  </a:t>
            </a:r>
            <a:r>
              <a:rPr lang="en-US" altLang="ko-KR" sz="2000" b="0" i="0" dirty="0">
                <a:solidFill>
                  <a:srgbClr val="000000"/>
                </a:solidFill>
                <a:effectLst/>
                <a:latin typeface="Arial" panose="020B0604020202020204" pitchFamily="34" charset="0"/>
                <a:ea typeface="Malgun Gothic" panose="020B0503020000020004" pitchFamily="50" charset="-127"/>
                <a:cs typeface="Arial" panose="020B0604020202020204" pitchFamily="34" charset="0"/>
              </a:rPr>
              <a:t>Centrifuge &amp; </a:t>
            </a:r>
            <a:r>
              <a:rPr lang="en-US" altLang="ko-KR" sz="2000" dirty="0">
                <a:solidFill>
                  <a:srgbClr val="000000"/>
                </a:solidFill>
                <a:latin typeface="Arial" panose="020B0604020202020204" pitchFamily="34" charset="0"/>
                <a:ea typeface="Malgun Gothic" panose="020B0503020000020004" pitchFamily="50" charset="-127"/>
                <a:cs typeface="Arial" panose="020B0604020202020204" pitchFamily="34" charset="0"/>
              </a:rPr>
              <a:t>T</a:t>
            </a:r>
            <a:r>
              <a:rPr lang="en-US" altLang="ko-KR" sz="2000" b="0" i="0" dirty="0">
                <a:solidFill>
                  <a:srgbClr val="000000"/>
                </a:solidFill>
                <a:effectLst/>
                <a:latin typeface="Arial" panose="020B0604020202020204" pitchFamily="34" charset="0"/>
                <a:ea typeface="Malgun Gothic" panose="020B0503020000020004" pitchFamily="50" charset="-127"/>
                <a:cs typeface="Arial" panose="020B0604020202020204" pitchFamily="34" charset="0"/>
              </a:rPr>
              <a:t>ake sup. </a:t>
            </a:r>
            <a:r>
              <a:rPr lang="en-US" altLang="ko-KR" sz="2000" b="0" i="0" dirty="0">
                <a:solidFill>
                  <a:srgbClr val="000000"/>
                </a:solidFill>
                <a:effectLst/>
                <a:latin typeface="Arial" panose="020B0604020202020204" pitchFamily="34" charset="0"/>
                <a:ea typeface="Malgun Gothic" panose="020B0503020000020004" pitchFamily="50" charset="-127"/>
                <a:cs typeface="Arial" panose="020B0604020202020204" pitchFamily="34" charset="0"/>
                <a:sym typeface="Wingdings" panose="05000000000000000000" pitchFamily="2" charset="2"/>
              </a:rPr>
              <a:t> </a:t>
            </a:r>
            <a:r>
              <a:rPr lang="en-US" altLang="ko-KR" sz="2000" b="0" i="0" dirty="0">
                <a:solidFill>
                  <a:srgbClr val="000000"/>
                </a:solidFill>
                <a:effectLst/>
                <a:latin typeface="Arial" panose="020B0604020202020204" pitchFamily="34" charset="0"/>
                <a:ea typeface="Malgun Gothic" panose="020B0503020000020004" pitchFamily="50" charset="-127"/>
                <a:cs typeface="Arial" panose="020B0604020202020204" pitchFamily="34" charset="0"/>
              </a:rPr>
              <a:t>HPLC-ECD analysis</a:t>
            </a:r>
            <a:endParaRPr lang="en-US" altLang="ko-KR" sz="2000" dirty="0">
              <a:latin typeface="Arial" panose="020B0604020202020204" pitchFamily="34" charset="0"/>
              <a:cs typeface="Arial" panose="020B0604020202020204" pitchFamily="34" charset="0"/>
            </a:endParaRPr>
          </a:p>
        </p:txBody>
      </p:sp>
      <p:pic>
        <p:nvPicPr>
          <p:cNvPr id="1026" name="Picture 2" descr="액체크로마토그래프 질량분석기">
            <a:extLst>
              <a:ext uri="{FF2B5EF4-FFF2-40B4-BE49-F238E27FC236}">
                <a16:creationId xmlns:a16="http://schemas.microsoft.com/office/drawing/2014/main" id="{864D7543-1BE9-179C-C02D-5A920842166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1978" b="8151"/>
          <a:stretch/>
        </p:blipFill>
        <p:spPr bwMode="auto">
          <a:xfrm>
            <a:off x="21240748" y="14282128"/>
            <a:ext cx="2675279" cy="3041670"/>
          </a:xfrm>
          <a:prstGeom prst="rect">
            <a:avLst/>
          </a:prstGeom>
          <a:noFill/>
          <a:extLst>
            <a:ext uri="{909E8E84-426E-40DD-AFC4-6F175D3DCCD1}">
              <a14:hiddenFill xmlns:a14="http://schemas.microsoft.com/office/drawing/2010/main">
                <a:solidFill>
                  <a:srgbClr val="FFFFFF"/>
                </a:solidFill>
              </a14:hiddenFill>
            </a:ext>
          </a:extLst>
        </p:spPr>
      </p:pic>
      <p:sp>
        <p:nvSpPr>
          <p:cNvPr id="66" name="TextBox 65">
            <a:extLst>
              <a:ext uri="{FF2B5EF4-FFF2-40B4-BE49-F238E27FC236}">
                <a16:creationId xmlns:a16="http://schemas.microsoft.com/office/drawing/2014/main" id="{61E625AB-F110-41C6-2F27-0561F8D51FD6}"/>
              </a:ext>
            </a:extLst>
          </p:cNvPr>
          <p:cNvSpPr txBox="1"/>
          <p:nvPr/>
        </p:nvSpPr>
        <p:spPr>
          <a:xfrm>
            <a:off x="22605595" y="14325387"/>
            <a:ext cx="1274259" cy="369332"/>
          </a:xfrm>
          <a:prstGeom prst="rect">
            <a:avLst/>
          </a:prstGeom>
          <a:solidFill>
            <a:schemeClr val="bg1"/>
          </a:solidFill>
        </p:spPr>
        <p:txBody>
          <a:bodyPr wrap="square">
            <a:spAutoFit/>
          </a:bodyPr>
          <a:lstStyle/>
          <a:p>
            <a:r>
              <a:rPr lang="en-US" altLang="ko-KR" sz="1800" dirty="0">
                <a:latin typeface="Arial" panose="020B0604020202020204" pitchFamily="34" charset="0"/>
                <a:cs typeface="Arial" panose="020B0604020202020204" pitchFamily="34" charset="0"/>
              </a:rPr>
              <a:t>HPLC-MS</a:t>
            </a:r>
            <a:endParaRPr lang="ko-KR" altLang="en-US" sz="1800" dirty="0"/>
          </a:p>
        </p:txBody>
      </p:sp>
      <p:sp>
        <p:nvSpPr>
          <p:cNvPr id="67" name="TextBox 66">
            <a:extLst>
              <a:ext uri="{FF2B5EF4-FFF2-40B4-BE49-F238E27FC236}">
                <a16:creationId xmlns:a16="http://schemas.microsoft.com/office/drawing/2014/main" id="{C3821075-4323-3140-538B-AAD007652CE8}"/>
              </a:ext>
            </a:extLst>
          </p:cNvPr>
          <p:cNvSpPr txBox="1"/>
          <p:nvPr/>
        </p:nvSpPr>
        <p:spPr>
          <a:xfrm>
            <a:off x="22536348" y="9773592"/>
            <a:ext cx="1358308" cy="369332"/>
          </a:xfrm>
          <a:prstGeom prst="rect">
            <a:avLst/>
          </a:prstGeom>
          <a:solidFill>
            <a:schemeClr val="bg1"/>
          </a:solidFill>
        </p:spPr>
        <p:txBody>
          <a:bodyPr wrap="square">
            <a:spAutoFit/>
          </a:bodyPr>
          <a:lstStyle/>
          <a:p>
            <a:r>
              <a:rPr lang="en-US" altLang="ko-KR" sz="1800" dirty="0">
                <a:latin typeface="Arial" panose="020B0604020202020204" pitchFamily="34" charset="0"/>
                <a:cs typeface="Arial" panose="020B0604020202020204" pitchFamily="34" charset="0"/>
              </a:rPr>
              <a:t>HPLC-ECD</a:t>
            </a:r>
            <a:endParaRPr lang="ko-KR" altLang="en-US" sz="1800" dirty="0"/>
          </a:p>
        </p:txBody>
      </p:sp>
      <p:sp>
        <p:nvSpPr>
          <p:cNvPr id="70" name="TextBox 69">
            <a:extLst>
              <a:ext uri="{FF2B5EF4-FFF2-40B4-BE49-F238E27FC236}">
                <a16:creationId xmlns:a16="http://schemas.microsoft.com/office/drawing/2014/main" id="{87FD46EC-46C3-F14E-022A-7B953686E998}"/>
              </a:ext>
            </a:extLst>
          </p:cNvPr>
          <p:cNvSpPr txBox="1"/>
          <p:nvPr/>
        </p:nvSpPr>
        <p:spPr>
          <a:xfrm>
            <a:off x="21166300" y="7738446"/>
            <a:ext cx="7407211" cy="461665"/>
          </a:xfrm>
          <a:prstGeom prst="rect">
            <a:avLst/>
          </a:prstGeom>
          <a:noFill/>
        </p:spPr>
        <p:txBody>
          <a:bodyPr wrap="square">
            <a:spAutoFit/>
          </a:bodyPr>
          <a:lstStyle/>
          <a:p>
            <a:pPr marL="342900" indent="-342900">
              <a:buFont typeface="Wingdings" panose="05000000000000000000" pitchFamily="2" charset="2"/>
              <a:buChar char="u"/>
            </a:pPr>
            <a:r>
              <a:rPr lang="en-US" altLang="ko-KR" sz="2000" dirty="0">
                <a:latin typeface="Arial" panose="020B0604020202020204" pitchFamily="34" charset="0"/>
                <a:cs typeface="Arial" panose="020B0604020202020204" pitchFamily="34" charset="0"/>
              </a:rPr>
              <a:t>Quantitative</a:t>
            </a:r>
            <a:r>
              <a:rPr lang="en-US" altLang="ko-KR" sz="2400" dirty="0">
                <a:latin typeface="Arial" panose="020B0604020202020204" pitchFamily="34" charset="0"/>
                <a:cs typeface="Arial" panose="020B0604020202020204" pitchFamily="34" charset="0"/>
              </a:rPr>
              <a:t> profiling of  Neurotransmitters </a:t>
            </a:r>
          </a:p>
        </p:txBody>
      </p:sp>
      <p:sp>
        <p:nvSpPr>
          <p:cNvPr id="71" name="TextBox 70">
            <a:extLst>
              <a:ext uri="{FF2B5EF4-FFF2-40B4-BE49-F238E27FC236}">
                <a16:creationId xmlns:a16="http://schemas.microsoft.com/office/drawing/2014/main" id="{E2E834F1-8D9E-EAC6-1BD0-F048AB017A8E}"/>
              </a:ext>
            </a:extLst>
          </p:cNvPr>
          <p:cNvSpPr txBox="1"/>
          <p:nvPr/>
        </p:nvSpPr>
        <p:spPr>
          <a:xfrm>
            <a:off x="21240748" y="12874025"/>
            <a:ext cx="4035795" cy="400110"/>
          </a:xfrm>
          <a:prstGeom prst="rect">
            <a:avLst/>
          </a:prstGeom>
          <a:noFill/>
        </p:spPr>
        <p:txBody>
          <a:bodyPr wrap="square">
            <a:spAutoFit/>
          </a:bodyPr>
          <a:lstStyle/>
          <a:p>
            <a:pPr marL="342900" indent="-342900">
              <a:buFont typeface="Wingdings" panose="05000000000000000000" pitchFamily="2" charset="2"/>
              <a:buChar char="u"/>
            </a:pPr>
            <a:r>
              <a:rPr lang="en-US" altLang="ko-KR" sz="2000" dirty="0">
                <a:latin typeface="Arial" panose="020B0604020202020204" pitchFamily="34" charset="0"/>
                <a:cs typeface="Arial" panose="020B0604020202020204" pitchFamily="34" charset="0"/>
              </a:rPr>
              <a:t>Proteomics</a:t>
            </a:r>
          </a:p>
        </p:txBody>
      </p:sp>
      <p:sp>
        <p:nvSpPr>
          <p:cNvPr id="73" name="TextBox 72">
            <a:extLst>
              <a:ext uri="{FF2B5EF4-FFF2-40B4-BE49-F238E27FC236}">
                <a16:creationId xmlns:a16="http://schemas.microsoft.com/office/drawing/2014/main" id="{A23DACDD-DA95-C6C2-F7E5-74E3C334AAA0}"/>
              </a:ext>
            </a:extLst>
          </p:cNvPr>
          <p:cNvSpPr txBox="1"/>
          <p:nvPr/>
        </p:nvSpPr>
        <p:spPr>
          <a:xfrm>
            <a:off x="24013842" y="9677787"/>
            <a:ext cx="3347042" cy="461665"/>
          </a:xfrm>
          <a:prstGeom prst="rect">
            <a:avLst/>
          </a:prstGeom>
          <a:noFill/>
        </p:spPr>
        <p:txBody>
          <a:bodyPr wrap="square">
            <a:spAutoFit/>
          </a:bodyPr>
          <a:lstStyle/>
          <a:p>
            <a:pPr marL="342900" indent="-342900">
              <a:buFont typeface="Arial" panose="020B0604020202020204" pitchFamily="34" charset="0"/>
              <a:buChar char="•"/>
            </a:pPr>
            <a:r>
              <a:rPr lang="en-US" altLang="ko-KR" sz="2400" dirty="0">
                <a:latin typeface="Arial" panose="020B0604020202020204" pitchFamily="34" charset="0"/>
                <a:cs typeface="Arial" panose="020B0604020202020204" pitchFamily="34" charset="0"/>
              </a:rPr>
              <a:t>Running condition</a:t>
            </a:r>
          </a:p>
        </p:txBody>
      </p:sp>
      <p:sp>
        <p:nvSpPr>
          <p:cNvPr id="76" name="TextBox 75">
            <a:extLst>
              <a:ext uri="{FF2B5EF4-FFF2-40B4-BE49-F238E27FC236}">
                <a16:creationId xmlns:a16="http://schemas.microsoft.com/office/drawing/2014/main" id="{758BE1B3-AB88-3EAD-A9BE-38D30C8DB313}"/>
              </a:ext>
            </a:extLst>
          </p:cNvPr>
          <p:cNvSpPr txBox="1"/>
          <p:nvPr/>
        </p:nvSpPr>
        <p:spPr>
          <a:xfrm>
            <a:off x="20880164" y="13276920"/>
            <a:ext cx="10980791" cy="707886"/>
          </a:xfrm>
          <a:prstGeom prst="rect">
            <a:avLst/>
          </a:prstGeom>
          <a:noFill/>
        </p:spPr>
        <p:txBody>
          <a:bodyPr wrap="square" rtlCol="0">
            <a:spAutoFit/>
          </a:bodyPr>
          <a:lstStyle/>
          <a:p>
            <a:pPr marL="342900" indent="-342900">
              <a:buFontTx/>
              <a:buChar char="-"/>
            </a:pPr>
            <a:r>
              <a:rPr lang="en-US" altLang="ko-KR" sz="2000" dirty="0">
                <a:latin typeface="Arial" panose="020B0604020202020204" pitchFamily="34" charset="0"/>
                <a:cs typeface="Arial" panose="020B0604020202020204" pitchFamily="34" charset="0"/>
              </a:rPr>
              <a:t>PS19 mouse : 4month/ 7month - wild type, Hetero type</a:t>
            </a:r>
          </a:p>
          <a:p>
            <a:pPr marL="342900" indent="-342900">
              <a:buFontTx/>
              <a:buChar char="-"/>
            </a:pPr>
            <a:r>
              <a:rPr lang="en-US" altLang="ko-KR" sz="2000" dirty="0">
                <a:solidFill>
                  <a:srgbClr val="000000"/>
                </a:solidFill>
                <a:latin typeface="Arial" panose="020B0604020202020204" pitchFamily="34" charset="0"/>
                <a:ea typeface="Malgun Gothic" panose="020B0503020000020004" pitchFamily="50" charset="-127"/>
                <a:cs typeface="Arial" panose="020B0604020202020204" pitchFamily="34" charset="0"/>
              </a:rPr>
              <a:t>Process : T</a:t>
            </a:r>
            <a:r>
              <a:rPr lang="en-US" altLang="ko-KR" sz="2000" b="0" i="0" dirty="0">
                <a:solidFill>
                  <a:srgbClr val="000000"/>
                </a:solidFill>
                <a:effectLst/>
                <a:latin typeface="Arial" panose="020B0604020202020204" pitchFamily="34" charset="0"/>
                <a:ea typeface="Malgun Gothic" panose="020B0503020000020004" pitchFamily="50" charset="-127"/>
                <a:cs typeface="Arial" panose="020B0604020202020204" pitchFamily="34" charset="0"/>
              </a:rPr>
              <a:t>issue </a:t>
            </a:r>
            <a:r>
              <a:rPr lang="en-US" altLang="ko-KR" sz="2000" b="0" i="0" dirty="0">
                <a:solidFill>
                  <a:srgbClr val="000000"/>
                </a:solidFill>
                <a:effectLst/>
                <a:latin typeface="Arial" panose="020B0604020202020204" pitchFamily="34" charset="0"/>
                <a:ea typeface="Malgun Gothic" panose="020B0503020000020004" pitchFamily="50" charset="-127"/>
                <a:cs typeface="Arial" panose="020B0604020202020204" pitchFamily="34" charset="0"/>
                <a:sym typeface="Wingdings" panose="05000000000000000000" pitchFamily="2" charset="2"/>
              </a:rPr>
              <a:t></a:t>
            </a:r>
            <a:r>
              <a:rPr lang="en-US" altLang="ko-KR" sz="2000" b="0" i="0" dirty="0">
                <a:solidFill>
                  <a:srgbClr val="000000"/>
                </a:solidFill>
                <a:effectLst/>
                <a:latin typeface="Arial" panose="020B0604020202020204" pitchFamily="34" charset="0"/>
                <a:ea typeface="Malgun Gothic" panose="020B0503020000020004" pitchFamily="50" charset="-127"/>
                <a:cs typeface="Arial" panose="020B0604020202020204" pitchFamily="34" charset="0"/>
              </a:rPr>
              <a:t> Single tube-based peptide preparation</a:t>
            </a:r>
            <a:r>
              <a:rPr lang="en-US" altLang="ko-KR" sz="2000" dirty="0">
                <a:solidFill>
                  <a:srgbClr val="000000"/>
                </a:solidFill>
                <a:latin typeface="Arial" panose="020B0604020202020204" pitchFamily="34" charset="0"/>
                <a:ea typeface="Malgun Gothic" panose="020B0503020000020004" pitchFamily="50" charset="-127"/>
                <a:cs typeface="Arial" panose="020B0604020202020204" pitchFamily="34" charset="0"/>
                <a:sym typeface="Wingdings" panose="05000000000000000000" pitchFamily="2" charset="2"/>
              </a:rPr>
              <a:t>  </a:t>
            </a:r>
            <a:r>
              <a:rPr lang="en-US" altLang="ko-KR" sz="2000" b="0" i="0" dirty="0">
                <a:solidFill>
                  <a:srgbClr val="000000"/>
                </a:solidFill>
                <a:effectLst/>
                <a:latin typeface="Arial" panose="020B0604020202020204" pitchFamily="34" charset="0"/>
                <a:ea typeface="Malgun Gothic" panose="020B0503020000020004" pitchFamily="50" charset="-127"/>
                <a:cs typeface="Arial" panose="020B0604020202020204" pitchFamily="34" charset="0"/>
              </a:rPr>
              <a:t>HPLC-MS analysis</a:t>
            </a:r>
            <a:endParaRPr lang="en-US" altLang="ko-KR" sz="2000" dirty="0">
              <a:latin typeface="Arial" panose="020B0604020202020204" pitchFamily="34" charset="0"/>
              <a:cs typeface="Arial" panose="020B0604020202020204" pitchFamily="34" charset="0"/>
            </a:endParaRPr>
          </a:p>
        </p:txBody>
      </p:sp>
      <p:graphicFrame>
        <p:nvGraphicFramePr>
          <p:cNvPr id="78" name="표 7">
            <a:extLst>
              <a:ext uri="{FF2B5EF4-FFF2-40B4-BE49-F238E27FC236}">
                <a16:creationId xmlns:a16="http://schemas.microsoft.com/office/drawing/2014/main" id="{12F5D1A9-AF3D-9F6F-DC12-38D632693E46}"/>
              </a:ext>
            </a:extLst>
          </p:cNvPr>
          <p:cNvGraphicFramePr>
            <a:graphicFrameLocks noGrp="1"/>
          </p:cNvGraphicFramePr>
          <p:nvPr>
            <p:extLst>
              <p:ext uri="{D42A27DB-BD31-4B8C-83A1-F6EECF244321}">
                <p14:modId xmlns:p14="http://schemas.microsoft.com/office/powerpoint/2010/main" val="3742229081"/>
              </p:ext>
            </p:extLst>
          </p:nvPr>
        </p:nvGraphicFramePr>
        <p:xfrm>
          <a:off x="24099138" y="10175206"/>
          <a:ext cx="7761817" cy="2560320"/>
        </p:xfrm>
        <a:graphic>
          <a:graphicData uri="http://schemas.openxmlformats.org/drawingml/2006/table">
            <a:tbl>
              <a:tblPr firstRow="1" bandRow="1">
                <a:tableStyleId>{5940675A-B579-460E-94D1-54222C63F5DA}</a:tableStyleId>
              </a:tblPr>
              <a:tblGrid>
                <a:gridCol w="2317006">
                  <a:extLst>
                    <a:ext uri="{9D8B030D-6E8A-4147-A177-3AD203B41FA5}">
                      <a16:colId xmlns:a16="http://schemas.microsoft.com/office/drawing/2014/main" val="4280914847"/>
                    </a:ext>
                  </a:extLst>
                </a:gridCol>
                <a:gridCol w="5444811">
                  <a:extLst>
                    <a:ext uri="{9D8B030D-6E8A-4147-A177-3AD203B41FA5}">
                      <a16:colId xmlns:a16="http://schemas.microsoft.com/office/drawing/2014/main" val="2446243690"/>
                    </a:ext>
                  </a:extLst>
                </a:gridCol>
              </a:tblGrid>
              <a:tr h="0">
                <a:tc>
                  <a:txBody>
                    <a:bodyPr/>
                    <a:lstStyle/>
                    <a:p>
                      <a:pPr latinLnBrk="1"/>
                      <a:r>
                        <a:rPr lang="en-US" altLang="ko-KR" sz="1800" dirty="0">
                          <a:latin typeface="Arial" panose="020B0604020202020204" pitchFamily="34" charset="0"/>
                          <a:cs typeface="Arial" panose="020B0604020202020204" pitchFamily="34" charset="0"/>
                        </a:rPr>
                        <a:t>System</a:t>
                      </a:r>
                      <a:endParaRPr lang="ko-KR" altLang="en-US" sz="1800" dirty="0">
                        <a:latin typeface="Arial" panose="020B0604020202020204" pitchFamily="34" charset="0"/>
                        <a:cs typeface="Arial" panose="020B0604020202020204" pitchFamily="34" charset="0"/>
                      </a:endParaRPr>
                    </a:p>
                  </a:txBody>
                  <a:tcPr/>
                </a:tc>
                <a:tc>
                  <a:txBody>
                    <a:bodyPr/>
                    <a:lstStyle/>
                    <a:p>
                      <a:pPr latinLnBrk="1"/>
                      <a:r>
                        <a:rPr lang="en-US" altLang="ko-KR" sz="1800" dirty="0" err="1">
                          <a:latin typeface="Arial" panose="020B0604020202020204" pitchFamily="34" charset="0"/>
                          <a:cs typeface="Arial" panose="020B0604020202020204" pitchFamily="34" charset="0"/>
                        </a:rPr>
                        <a:t>UltiMate</a:t>
                      </a:r>
                      <a:r>
                        <a:rPr lang="en-US" altLang="ko-KR" sz="1800" dirty="0">
                          <a:latin typeface="Arial" panose="020B0604020202020204" pitchFamily="34" charset="0"/>
                          <a:cs typeface="Arial" panose="020B0604020202020204" pitchFamily="34" charset="0"/>
                        </a:rPr>
                        <a:t>™ 3000 ECD-3000RS (</a:t>
                      </a:r>
                      <a:r>
                        <a:rPr lang="en-US" altLang="ko-KR" sz="1800" dirty="0" err="1">
                          <a:latin typeface="Arial" panose="020B0604020202020204" pitchFamily="34" charset="0"/>
                          <a:cs typeface="Arial" panose="020B0604020202020204" pitchFamily="34" charset="0"/>
                        </a:rPr>
                        <a:t>Thermo</a:t>
                      </a:r>
                      <a:r>
                        <a:rPr lang="en-US" altLang="ko-KR" sz="1800" dirty="0">
                          <a:latin typeface="Arial" panose="020B0604020202020204" pitchFamily="34" charset="0"/>
                          <a:cs typeface="Arial" panose="020B0604020202020204" pitchFamily="34" charset="0"/>
                        </a:rPr>
                        <a:t> Scientific)</a:t>
                      </a:r>
                      <a:endParaRPr lang="nn-NO" altLang="ko-KR"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615139980"/>
                  </a:ext>
                </a:extLst>
              </a:tr>
              <a:tr h="280181">
                <a:tc>
                  <a:txBody>
                    <a:bodyPr/>
                    <a:lstStyle/>
                    <a:p>
                      <a:pPr latinLnBrk="1"/>
                      <a:r>
                        <a:rPr lang="en-US" altLang="ko-KR" sz="1800" dirty="0">
                          <a:latin typeface="Arial" panose="020B0604020202020204" pitchFamily="34" charset="0"/>
                          <a:cs typeface="Arial" panose="020B0604020202020204" pitchFamily="34" charset="0"/>
                        </a:rPr>
                        <a:t>Column dimension</a:t>
                      </a:r>
                      <a:endParaRPr lang="ko-KR" altLang="en-US" sz="1800" dirty="0">
                        <a:latin typeface="Arial" panose="020B0604020202020204" pitchFamily="34" charset="0"/>
                        <a:cs typeface="Arial" panose="020B0604020202020204" pitchFamily="34" charset="0"/>
                      </a:endParaRPr>
                    </a:p>
                  </a:txBody>
                  <a:tcPr/>
                </a:tc>
                <a:tc>
                  <a:txBody>
                    <a:bodyPr/>
                    <a:lstStyle/>
                    <a:p>
                      <a:pPr latinLnBrk="1"/>
                      <a:r>
                        <a:rPr lang="en-US" altLang="ko-KR" sz="1800" dirty="0" err="1">
                          <a:latin typeface="Arial" panose="020B0604020202020204" pitchFamily="34" charset="0"/>
                          <a:cs typeface="Arial" panose="020B0604020202020204" pitchFamily="34" charset="0"/>
                        </a:rPr>
                        <a:t>Hypersil</a:t>
                      </a:r>
                      <a:r>
                        <a:rPr lang="en-US" altLang="ko-KR" sz="1800" dirty="0">
                          <a:latin typeface="Arial" panose="020B0604020202020204" pitchFamily="34" charset="0"/>
                          <a:cs typeface="Arial" panose="020B0604020202020204" pitchFamily="34" charset="0"/>
                        </a:rPr>
                        <a:t>™ BDS C18 column (3 </a:t>
                      </a:r>
                      <a:r>
                        <a:rPr lang="el-GR" altLang="ko-KR" sz="1800" dirty="0">
                          <a:latin typeface="Arial" panose="020B0604020202020204" pitchFamily="34" charset="0"/>
                          <a:cs typeface="Arial" panose="020B0604020202020204" pitchFamily="34" charset="0"/>
                        </a:rPr>
                        <a:t>μ</a:t>
                      </a:r>
                      <a:r>
                        <a:rPr lang="en-US" altLang="ko-KR" sz="1800" dirty="0">
                          <a:latin typeface="Arial" panose="020B0604020202020204" pitchFamily="34" charset="0"/>
                          <a:cs typeface="Arial" panose="020B0604020202020204" pitchFamily="34" charset="0"/>
                        </a:rPr>
                        <a:t>m, 3 × 150 mm) </a:t>
                      </a:r>
                      <a:endParaRPr lang="nn-NO" altLang="ko-KR"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583986486"/>
                  </a:ext>
                </a:extLst>
              </a:tr>
              <a:tr h="140889">
                <a:tc>
                  <a:txBody>
                    <a:bodyPr/>
                    <a:lstStyle/>
                    <a:p>
                      <a:pPr latinLnBrk="1"/>
                      <a:r>
                        <a:rPr lang="en-US" altLang="ko-KR" sz="1800" dirty="0">
                          <a:latin typeface="Arial" panose="020B0604020202020204" pitchFamily="34" charset="0"/>
                          <a:cs typeface="Arial" panose="020B0604020202020204" pitchFamily="34" charset="0"/>
                        </a:rPr>
                        <a:t>Flow rate</a:t>
                      </a:r>
                      <a:endParaRPr lang="ko-KR" altLang="en-US" sz="1800" dirty="0">
                        <a:latin typeface="Arial" panose="020B0604020202020204" pitchFamily="34" charset="0"/>
                        <a:cs typeface="Arial" panose="020B0604020202020204" pitchFamily="34" charset="0"/>
                      </a:endParaRPr>
                    </a:p>
                  </a:txBody>
                  <a:tcPr/>
                </a:tc>
                <a:tc>
                  <a:txBody>
                    <a:bodyPr/>
                    <a:lstStyle/>
                    <a:p>
                      <a:pPr latinLnBrk="1"/>
                      <a:r>
                        <a:rPr lang="en-US" altLang="ko-KR" sz="1800" dirty="0">
                          <a:latin typeface="Arial" panose="020B0604020202020204" pitchFamily="34" charset="0"/>
                          <a:cs typeface="Arial" panose="020B0604020202020204" pitchFamily="34" charset="0"/>
                        </a:rPr>
                        <a:t>0.5 mL/ min</a:t>
                      </a:r>
                      <a:endParaRPr lang="ko-KR" altLang="en-US"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99343176"/>
                  </a:ext>
                </a:extLst>
              </a:tr>
              <a:tr h="140889">
                <a:tc>
                  <a:txBody>
                    <a:bodyPr/>
                    <a:lstStyle/>
                    <a:p>
                      <a:pPr latinLnBrk="1"/>
                      <a:r>
                        <a:rPr lang="en-US" altLang="ko-KR" sz="1800" dirty="0">
                          <a:latin typeface="Arial" panose="020B0604020202020204" pitchFamily="34" charset="0"/>
                          <a:cs typeface="Arial" panose="020B0604020202020204" pitchFamily="34" charset="0"/>
                        </a:rPr>
                        <a:t>Eluent composition</a:t>
                      </a:r>
                      <a:endParaRPr lang="ko-KR" altLang="en-US" sz="1800" dirty="0">
                        <a:latin typeface="Arial" panose="020B0604020202020204" pitchFamily="34" charset="0"/>
                        <a:cs typeface="Arial" panose="020B0604020202020204" pitchFamily="34" charset="0"/>
                      </a:endParaRPr>
                    </a:p>
                  </a:txBody>
                  <a:tcPr/>
                </a:tc>
                <a:tc>
                  <a:txBody>
                    <a:bodyPr/>
                    <a:lstStyle/>
                    <a:p>
                      <a:pPr latinLnBrk="1"/>
                      <a:r>
                        <a:rPr lang="en-US" altLang="ko-KR" sz="1800" dirty="0">
                          <a:latin typeface="Arial" panose="020B0604020202020204" pitchFamily="34" charset="0"/>
                          <a:cs typeface="Arial" panose="020B0604020202020204" pitchFamily="34" charset="0"/>
                        </a:rPr>
                        <a:t>Test mobile phase 100%</a:t>
                      </a:r>
                    </a:p>
                  </a:txBody>
                  <a:tcPr/>
                </a:tc>
                <a:extLst>
                  <a:ext uri="{0D108BD9-81ED-4DB2-BD59-A6C34878D82A}">
                    <a16:rowId xmlns:a16="http://schemas.microsoft.com/office/drawing/2014/main" val="2258688634"/>
                  </a:ext>
                </a:extLst>
              </a:tr>
              <a:tr h="140889">
                <a:tc>
                  <a:txBody>
                    <a:bodyPr/>
                    <a:lstStyle/>
                    <a:p>
                      <a:pPr latinLnBrk="1"/>
                      <a:r>
                        <a:rPr lang="en-US" altLang="ko-KR" sz="1800" dirty="0">
                          <a:latin typeface="Arial" panose="020B0604020202020204" pitchFamily="34" charset="0"/>
                          <a:cs typeface="Arial" panose="020B0604020202020204" pitchFamily="34" charset="0"/>
                        </a:rPr>
                        <a:t>Injection volume</a:t>
                      </a:r>
                      <a:endParaRPr lang="ko-KR" altLang="en-US" sz="1800" dirty="0">
                        <a:latin typeface="Arial" panose="020B0604020202020204" pitchFamily="34" charset="0"/>
                        <a:cs typeface="Arial" panose="020B0604020202020204" pitchFamily="34" charset="0"/>
                      </a:endParaRPr>
                    </a:p>
                  </a:txBody>
                  <a:tcPr/>
                </a:tc>
                <a:tc>
                  <a:txBody>
                    <a:bodyPr/>
                    <a:lstStyle/>
                    <a:p>
                      <a:pPr latinLnBrk="1"/>
                      <a:r>
                        <a:rPr lang="en-US" altLang="ko-KR" sz="1800" dirty="0">
                          <a:latin typeface="Arial" panose="020B0604020202020204" pitchFamily="34" charset="0"/>
                          <a:cs typeface="Arial" panose="020B0604020202020204" pitchFamily="34" charset="0"/>
                        </a:rPr>
                        <a:t>10uL</a:t>
                      </a:r>
                      <a:endParaRPr lang="ko-KR" altLang="en-US"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298309030"/>
                  </a:ext>
                </a:extLst>
              </a:tr>
              <a:tr h="140889">
                <a:tc>
                  <a:txBody>
                    <a:bodyPr/>
                    <a:lstStyle/>
                    <a:p>
                      <a:pPr latinLnBrk="1"/>
                      <a:r>
                        <a:rPr lang="en-US" altLang="ko-KR" sz="1800" dirty="0">
                          <a:latin typeface="Arial" panose="020B0604020202020204" pitchFamily="34" charset="0"/>
                          <a:cs typeface="Arial" panose="020B0604020202020204" pitchFamily="34" charset="0"/>
                        </a:rPr>
                        <a:t>LC runtime</a:t>
                      </a:r>
                      <a:endParaRPr lang="ko-KR" altLang="en-US" sz="18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sz="1800" dirty="0">
                          <a:latin typeface="Arial" panose="020B0604020202020204" pitchFamily="34" charset="0"/>
                          <a:cs typeface="Arial" panose="020B0604020202020204" pitchFamily="34" charset="0"/>
                        </a:rPr>
                        <a:t>15min, isocratic</a:t>
                      </a:r>
                      <a:endParaRPr lang="ko-KR" altLang="en-US"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984288664"/>
                  </a:ext>
                </a:extLst>
              </a:tr>
              <a:tr h="198181">
                <a:tc>
                  <a: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sz="1800" dirty="0">
                          <a:latin typeface="Arial" panose="020B0604020202020204" pitchFamily="34" charset="0"/>
                          <a:cs typeface="Arial" panose="020B0604020202020204" pitchFamily="34" charset="0"/>
                        </a:rPr>
                        <a:t>ECD channel</a:t>
                      </a:r>
                      <a:endParaRPr lang="ko-KR" altLang="en-US" sz="1800" dirty="0">
                        <a:latin typeface="Arial" panose="020B0604020202020204" pitchFamily="34" charset="0"/>
                        <a:cs typeface="Arial" panose="020B0604020202020204" pitchFamily="34" charset="0"/>
                      </a:endParaRPr>
                    </a:p>
                  </a:txBody>
                  <a:tcPr/>
                </a:tc>
                <a:tc>
                  <a:txBody>
                    <a:bodyPr/>
                    <a:lstStyle/>
                    <a:p>
                      <a:pPr latinLnBrk="1"/>
                      <a:r>
                        <a:rPr lang="en-US" altLang="ko-KR" sz="1800" dirty="0">
                          <a:latin typeface="Arial" panose="020B0604020202020204" pitchFamily="34" charset="0"/>
                          <a:cs typeface="Arial" panose="020B0604020202020204" pitchFamily="34" charset="0"/>
                        </a:rPr>
                        <a:t>250mV, 400mV</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2668846570"/>
                  </a:ext>
                </a:extLst>
              </a:tr>
            </a:tbl>
          </a:graphicData>
        </a:graphic>
      </p:graphicFrame>
      <p:graphicFrame>
        <p:nvGraphicFramePr>
          <p:cNvPr id="84" name="표 7">
            <a:extLst>
              <a:ext uri="{FF2B5EF4-FFF2-40B4-BE49-F238E27FC236}">
                <a16:creationId xmlns:a16="http://schemas.microsoft.com/office/drawing/2014/main" id="{78080F22-E193-2929-7767-91EF68B474F4}"/>
              </a:ext>
            </a:extLst>
          </p:cNvPr>
          <p:cNvGraphicFramePr>
            <a:graphicFrameLocks noGrp="1"/>
          </p:cNvGraphicFramePr>
          <p:nvPr>
            <p:extLst>
              <p:ext uri="{D42A27DB-BD31-4B8C-83A1-F6EECF244321}">
                <p14:modId xmlns:p14="http://schemas.microsoft.com/office/powerpoint/2010/main" val="2463664760"/>
              </p:ext>
            </p:extLst>
          </p:nvPr>
        </p:nvGraphicFramePr>
        <p:xfrm>
          <a:off x="24046842" y="14554972"/>
          <a:ext cx="7761817" cy="2834640"/>
        </p:xfrm>
        <a:graphic>
          <a:graphicData uri="http://schemas.openxmlformats.org/drawingml/2006/table">
            <a:tbl>
              <a:tblPr firstRow="1" bandRow="1">
                <a:tableStyleId>{5940675A-B579-460E-94D1-54222C63F5DA}</a:tableStyleId>
              </a:tblPr>
              <a:tblGrid>
                <a:gridCol w="2317006">
                  <a:extLst>
                    <a:ext uri="{9D8B030D-6E8A-4147-A177-3AD203B41FA5}">
                      <a16:colId xmlns:a16="http://schemas.microsoft.com/office/drawing/2014/main" val="4280914847"/>
                    </a:ext>
                  </a:extLst>
                </a:gridCol>
                <a:gridCol w="5444811">
                  <a:extLst>
                    <a:ext uri="{9D8B030D-6E8A-4147-A177-3AD203B41FA5}">
                      <a16:colId xmlns:a16="http://schemas.microsoft.com/office/drawing/2014/main" val="2446243690"/>
                    </a:ext>
                  </a:extLst>
                </a:gridCol>
              </a:tblGrid>
              <a:tr h="0">
                <a:tc>
                  <a:txBody>
                    <a:bodyPr/>
                    <a:lstStyle/>
                    <a:p>
                      <a:pPr latinLnBrk="1"/>
                      <a:r>
                        <a:rPr lang="en-US" altLang="ko-KR" sz="1800" dirty="0">
                          <a:latin typeface="Arial" panose="020B0604020202020204" pitchFamily="34" charset="0"/>
                          <a:cs typeface="Arial" panose="020B0604020202020204" pitchFamily="34" charset="0"/>
                        </a:rPr>
                        <a:t>System</a:t>
                      </a:r>
                      <a:endParaRPr lang="ko-KR" altLang="en-US" sz="1800" dirty="0">
                        <a:latin typeface="Arial" panose="020B0604020202020204" pitchFamily="34" charset="0"/>
                        <a:cs typeface="Arial" panose="020B0604020202020204" pitchFamily="34" charset="0"/>
                      </a:endParaRPr>
                    </a:p>
                  </a:txBody>
                  <a:tcPr/>
                </a:tc>
                <a:tc>
                  <a:txBody>
                    <a:bodyPr/>
                    <a:lstStyle/>
                    <a:p>
                      <a:pPr latinLnBrk="1"/>
                      <a:r>
                        <a:rPr lang="en-US" altLang="ko-KR" sz="1800" dirty="0" err="1">
                          <a:latin typeface="Arial" panose="020B0604020202020204" pitchFamily="34" charset="0"/>
                          <a:cs typeface="Arial" panose="020B0604020202020204" pitchFamily="34" charset="0"/>
                        </a:rPr>
                        <a:t>UltiMate</a:t>
                      </a:r>
                      <a:r>
                        <a:rPr lang="en-US" altLang="ko-KR" sz="1800" dirty="0">
                          <a:latin typeface="Arial" panose="020B0604020202020204" pitchFamily="34" charset="0"/>
                          <a:cs typeface="Arial" panose="020B0604020202020204" pitchFamily="34" charset="0"/>
                        </a:rPr>
                        <a:t>™ 3000 Q-</a:t>
                      </a:r>
                      <a:r>
                        <a:rPr lang="en-US" altLang="ko-KR" sz="1800" dirty="0" err="1">
                          <a:latin typeface="Arial" panose="020B0604020202020204" pitchFamily="34" charset="0"/>
                          <a:cs typeface="Arial" panose="020B0604020202020204" pitchFamily="34" charset="0"/>
                        </a:rPr>
                        <a:t>exactive</a:t>
                      </a:r>
                      <a:r>
                        <a:rPr lang="en-US" altLang="ko-KR" sz="1800" dirty="0">
                          <a:latin typeface="Arial" panose="020B0604020202020204" pitchFamily="34" charset="0"/>
                          <a:cs typeface="Arial" panose="020B0604020202020204" pitchFamily="34" charset="0"/>
                        </a:rPr>
                        <a:t> plus (</a:t>
                      </a:r>
                      <a:r>
                        <a:rPr lang="en-US" altLang="ko-KR" sz="1800" dirty="0" err="1">
                          <a:latin typeface="Arial" panose="020B0604020202020204" pitchFamily="34" charset="0"/>
                          <a:cs typeface="Arial" panose="020B0604020202020204" pitchFamily="34" charset="0"/>
                        </a:rPr>
                        <a:t>Thermo</a:t>
                      </a:r>
                      <a:r>
                        <a:rPr lang="en-US" altLang="ko-KR" sz="1800" dirty="0">
                          <a:latin typeface="Arial" panose="020B0604020202020204" pitchFamily="34" charset="0"/>
                          <a:cs typeface="Arial" panose="020B0604020202020204" pitchFamily="34" charset="0"/>
                        </a:rPr>
                        <a:t> Scientific)</a:t>
                      </a:r>
                      <a:endParaRPr lang="nn-NO" altLang="ko-KR"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615139980"/>
                  </a:ext>
                </a:extLst>
              </a:tr>
              <a:tr h="140889">
                <a:tc>
                  <a:txBody>
                    <a:bodyPr/>
                    <a:lstStyle/>
                    <a:p>
                      <a:pPr latinLnBrk="1"/>
                      <a:r>
                        <a:rPr lang="en-US" altLang="ko-KR" sz="1800" dirty="0">
                          <a:latin typeface="Arial" panose="020B0604020202020204" pitchFamily="34" charset="0"/>
                          <a:cs typeface="Arial" panose="020B0604020202020204" pitchFamily="34" charset="0"/>
                        </a:rPr>
                        <a:t>Column dimension</a:t>
                      </a:r>
                      <a:endParaRPr lang="ko-KR" altLang="en-US" sz="1800" dirty="0">
                        <a:latin typeface="Arial" panose="020B0604020202020204" pitchFamily="34" charset="0"/>
                        <a:cs typeface="Arial" panose="020B0604020202020204" pitchFamily="34" charset="0"/>
                      </a:endParaRPr>
                    </a:p>
                  </a:txBody>
                  <a:tcPr/>
                </a:tc>
                <a:tc>
                  <a:txBody>
                    <a:bodyPr/>
                    <a:lstStyle/>
                    <a:p>
                      <a:pPr latinLnBrk="1"/>
                      <a:r>
                        <a:rPr lang="en-US" altLang="ko-KR" sz="1800" dirty="0" err="1">
                          <a:latin typeface="Arial" panose="020B0604020202020204" pitchFamily="34" charset="0"/>
                          <a:cs typeface="Arial" panose="020B0604020202020204" pitchFamily="34" charset="0"/>
                        </a:rPr>
                        <a:t>PepMap</a:t>
                      </a:r>
                      <a:r>
                        <a:rPr lang="en-US" altLang="ko-KR" sz="1800" dirty="0">
                          <a:latin typeface="Arial" panose="020B0604020202020204" pitchFamily="34" charset="0"/>
                          <a:cs typeface="Arial" panose="020B0604020202020204" pitchFamily="34" charset="0"/>
                        </a:rPr>
                        <a:t>™ RSLC C18 column (2 </a:t>
                      </a:r>
                      <a:r>
                        <a:rPr lang="el-GR" altLang="ko-KR" sz="1800" dirty="0">
                          <a:latin typeface="Arial" panose="020B0604020202020204" pitchFamily="34" charset="0"/>
                          <a:cs typeface="Arial" panose="020B0604020202020204" pitchFamily="34" charset="0"/>
                        </a:rPr>
                        <a:t>μ</a:t>
                      </a:r>
                      <a:r>
                        <a:rPr lang="en-US" altLang="ko-KR" sz="1800" dirty="0">
                          <a:latin typeface="Arial" panose="020B0604020202020204" pitchFamily="34" charset="0"/>
                          <a:cs typeface="Arial" panose="020B0604020202020204" pitchFamily="34" charset="0"/>
                        </a:rPr>
                        <a:t>m, 75um × 50 cm) </a:t>
                      </a:r>
                      <a:endParaRPr lang="nn-NO" altLang="ko-KR"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583986486"/>
                  </a:ext>
                </a:extLst>
              </a:tr>
              <a:tr h="140889">
                <a:tc>
                  <a:txBody>
                    <a:bodyPr/>
                    <a:lstStyle/>
                    <a:p>
                      <a:pPr latinLnBrk="1"/>
                      <a:r>
                        <a:rPr lang="en-US" altLang="ko-KR" sz="1800" dirty="0">
                          <a:latin typeface="Arial" panose="020B0604020202020204" pitchFamily="34" charset="0"/>
                          <a:cs typeface="Arial" panose="020B0604020202020204" pitchFamily="34" charset="0"/>
                        </a:rPr>
                        <a:t>Flow rate</a:t>
                      </a:r>
                      <a:endParaRPr lang="ko-KR" altLang="en-US" sz="1800" dirty="0">
                        <a:latin typeface="Arial" panose="020B0604020202020204" pitchFamily="34" charset="0"/>
                        <a:cs typeface="Arial" panose="020B0604020202020204" pitchFamily="34" charset="0"/>
                      </a:endParaRPr>
                    </a:p>
                  </a:txBody>
                  <a:tcPr/>
                </a:tc>
                <a:tc>
                  <a:txBody>
                    <a:bodyPr/>
                    <a:lstStyle/>
                    <a:p>
                      <a:pPr latinLnBrk="1"/>
                      <a:r>
                        <a:rPr lang="en-US" altLang="ko-KR" sz="1800" dirty="0">
                          <a:latin typeface="Arial" panose="020B0604020202020204" pitchFamily="34" charset="0"/>
                          <a:cs typeface="Arial" panose="020B0604020202020204" pitchFamily="34" charset="0"/>
                        </a:rPr>
                        <a:t>0.3 </a:t>
                      </a:r>
                      <a:r>
                        <a:rPr lang="en-US" altLang="ko-KR" sz="1800" dirty="0" err="1">
                          <a:latin typeface="Arial" panose="020B0604020202020204" pitchFamily="34" charset="0"/>
                          <a:cs typeface="Arial" panose="020B0604020202020204" pitchFamily="34" charset="0"/>
                        </a:rPr>
                        <a:t>uL</a:t>
                      </a:r>
                      <a:r>
                        <a:rPr lang="en-US" altLang="ko-KR" sz="1800" dirty="0">
                          <a:latin typeface="Arial" panose="020B0604020202020204" pitchFamily="34" charset="0"/>
                          <a:cs typeface="Arial" panose="020B0604020202020204" pitchFamily="34" charset="0"/>
                        </a:rPr>
                        <a:t>/ min</a:t>
                      </a:r>
                      <a:endParaRPr lang="ko-KR" altLang="en-US"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99343176"/>
                  </a:ext>
                </a:extLst>
              </a:tr>
              <a:tr h="140889">
                <a:tc>
                  <a:txBody>
                    <a:bodyPr/>
                    <a:lstStyle/>
                    <a:p>
                      <a:pPr latinLnBrk="1"/>
                      <a:r>
                        <a:rPr lang="en-US" altLang="ko-KR" sz="1800" dirty="0">
                          <a:latin typeface="Arial" panose="020B0604020202020204" pitchFamily="34" charset="0"/>
                          <a:cs typeface="Arial" panose="020B0604020202020204" pitchFamily="34" charset="0"/>
                        </a:rPr>
                        <a:t>Eluent composition</a:t>
                      </a:r>
                      <a:endParaRPr lang="ko-KR" altLang="en-US" sz="1800" dirty="0">
                        <a:latin typeface="Arial" panose="020B0604020202020204" pitchFamily="34" charset="0"/>
                        <a:cs typeface="Arial" panose="020B0604020202020204" pitchFamily="34" charset="0"/>
                      </a:endParaRPr>
                    </a:p>
                  </a:txBody>
                  <a:tcPr/>
                </a:tc>
                <a:tc>
                  <a:txBody>
                    <a:bodyPr/>
                    <a:lstStyle/>
                    <a:p>
                      <a:pPr latinLnBrk="1"/>
                      <a:r>
                        <a:rPr lang="en-US" altLang="ko-KR" sz="1800" dirty="0">
                          <a:latin typeface="Arial" panose="020B0604020202020204" pitchFamily="34" charset="0"/>
                          <a:cs typeface="Arial" panose="020B0604020202020204" pitchFamily="34" charset="0"/>
                        </a:rPr>
                        <a:t>A: 0.1% Formic acid in water </a:t>
                      </a:r>
                    </a:p>
                    <a:p>
                      <a:pPr latinLnBrk="1"/>
                      <a:r>
                        <a:rPr lang="en-US" altLang="ko-KR" sz="1800" dirty="0">
                          <a:latin typeface="Arial" panose="020B0604020202020204" pitchFamily="34" charset="0"/>
                          <a:cs typeface="Arial" panose="020B0604020202020204" pitchFamily="34" charset="0"/>
                        </a:rPr>
                        <a:t>B: 0.1% Formic acid in ACN</a:t>
                      </a:r>
                    </a:p>
                  </a:txBody>
                  <a:tcPr/>
                </a:tc>
                <a:extLst>
                  <a:ext uri="{0D108BD9-81ED-4DB2-BD59-A6C34878D82A}">
                    <a16:rowId xmlns:a16="http://schemas.microsoft.com/office/drawing/2014/main" val="2258688634"/>
                  </a:ext>
                </a:extLst>
              </a:tr>
              <a:tr h="140889">
                <a:tc>
                  <a:txBody>
                    <a:bodyPr/>
                    <a:lstStyle/>
                    <a:p>
                      <a:pPr latinLnBrk="1"/>
                      <a:r>
                        <a:rPr lang="en-US" altLang="ko-KR" sz="1800" dirty="0">
                          <a:latin typeface="Arial" panose="020B0604020202020204" pitchFamily="34" charset="0"/>
                          <a:cs typeface="Arial" panose="020B0604020202020204" pitchFamily="34" charset="0"/>
                        </a:rPr>
                        <a:t>Injection volume</a:t>
                      </a:r>
                      <a:endParaRPr lang="ko-KR" altLang="en-US" sz="1800" dirty="0">
                        <a:latin typeface="Arial" panose="020B0604020202020204" pitchFamily="34" charset="0"/>
                        <a:cs typeface="Arial" panose="020B0604020202020204" pitchFamily="34" charset="0"/>
                      </a:endParaRPr>
                    </a:p>
                  </a:txBody>
                  <a:tcPr/>
                </a:tc>
                <a:tc>
                  <a:txBody>
                    <a:bodyPr/>
                    <a:lstStyle/>
                    <a:p>
                      <a:pPr latinLnBrk="1"/>
                      <a:r>
                        <a:rPr lang="en-US" altLang="ko-KR" sz="1800" dirty="0">
                          <a:latin typeface="Arial" panose="020B0604020202020204" pitchFamily="34" charset="0"/>
                          <a:cs typeface="Arial" panose="020B0604020202020204" pitchFamily="34" charset="0"/>
                        </a:rPr>
                        <a:t>10uL (+)</a:t>
                      </a:r>
                      <a:endParaRPr lang="ko-KR" altLang="en-US"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298309030"/>
                  </a:ext>
                </a:extLst>
              </a:tr>
              <a:tr h="140889">
                <a:tc>
                  <a:txBody>
                    <a:bodyPr/>
                    <a:lstStyle/>
                    <a:p>
                      <a:pPr latinLnBrk="1"/>
                      <a:r>
                        <a:rPr lang="en-US" altLang="ko-KR" sz="1800" dirty="0">
                          <a:latin typeface="Arial" panose="020B0604020202020204" pitchFamily="34" charset="0"/>
                          <a:cs typeface="Arial" panose="020B0604020202020204" pitchFamily="34" charset="0"/>
                        </a:rPr>
                        <a:t>LC runtime</a:t>
                      </a:r>
                      <a:endParaRPr lang="ko-KR" altLang="en-US" sz="18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sz="1800" dirty="0">
                          <a:latin typeface="Arial" panose="020B0604020202020204" pitchFamily="34" charset="0"/>
                          <a:cs typeface="Arial" panose="020B0604020202020204" pitchFamily="34" charset="0"/>
                        </a:rPr>
                        <a:t>135min, gradient</a:t>
                      </a:r>
                      <a:endParaRPr lang="ko-KR" altLang="en-US"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984288664"/>
                  </a:ext>
                </a:extLst>
              </a:tr>
              <a:tr h="198181">
                <a:tc>
                  <a: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sz="1800" dirty="0">
                          <a:latin typeface="Arial" panose="020B0604020202020204" pitchFamily="34" charset="0"/>
                          <a:cs typeface="Arial" panose="020B0604020202020204" pitchFamily="34" charset="0"/>
                        </a:rPr>
                        <a:t>MS condition</a:t>
                      </a:r>
                      <a:endParaRPr lang="ko-KR" altLang="en-US" sz="1800" dirty="0">
                        <a:latin typeface="Arial" panose="020B0604020202020204" pitchFamily="34" charset="0"/>
                        <a:cs typeface="Arial" panose="020B0604020202020204" pitchFamily="34" charset="0"/>
                      </a:endParaRPr>
                    </a:p>
                  </a:txBody>
                  <a:tcPr/>
                </a:tc>
                <a:tc>
                  <a:txBody>
                    <a:bodyPr/>
                    <a:lstStyle/>
                    <a:p>
                      <a:pPr latinLnBrk="1"/>
                      <a:r>
                        <a:rPr lang="en-US" altLang="ko-KR" sz="1800" dirty="0">
                          <a:latin typeface="Arial" panose="020B0604020202020204" pitchFamily="34" charset="0"/>
                          <a:cs typeface="Arial" panose="020B0604020202020204" pitchFamily="34" charset="0"/>
                        </a:rPr>
                        <a:t>MS/MS</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2668846570"/>
                  </a:ext>
                </a:extLst>
              </a:tr>
            </a:tbl>
          </a:graphicData>
        </a:graphic>
      </p:graphicFrame>
      <p:pic>
        <p:nvPicPr>
          <p:cNvPr id="9" name="그림 8">
            <a:extLst>
              <a:ext uri="{FF2B5EF4-FFF2-40B4-BE49-F238E27FC236}">
                <a16:creationId xmlns:a16="http://schemas.microsoft.com/office/drawing/2014/main" id="{2DD74967-DD87-60F4-E388-62B9FAB7E090}"/>
              </a:ext>
            </a:extLst>
          </p:cNvPr>
          <p:cNvPicPr>
            <a:picLocks noChangeAspect="1"/>
          </p:cNvPicPr>
          <p:nvPr/>
        </p:nvPicPr>
        <p:blipFill>
          <a:blip r:embed="rId5"/>
          <a:stretch>
            <a:fillRect/>
          </a:stretch>
        </p:blipFill>
        <p:spPr>
          <a:xfrm>
            <a:off x="11848087" y="11282913"/>
            <a:ext cx="8488057" cy="4371845"/>
          </a:xfrm>
          <a:prstGeom prst="rect">
            <a:avLst/>
          </a:prstGeom>
        </p:spPr>
      </p:pic>
      <p:pic>
        <p:nvPicPr>
          <p:cNvPr id="42" name="그림 41">
            <a:extLst>
              <a:ext uri="{FF2B5EF4-FFF2-40B4-BE49-F238E27FC236}">
                <a16:creationId xmlns:a16="http://schemas.microsoft.com/office/drawing/2014/main" id="{56C089CB-4242-31AB-CF9D-53F2AE0CB362}"/>
              </a:ext>
            </a:extLst>
          </p:cNvPr>
          <p:cNvPicPr>
            <a:picLocks noChangeAspect="1"/>
          </p:cNvPicPr>
          <p:nvPr/>
        </p:nvPicPr>
        <p:blipFill>
          <a:blip r:embed="rId6"/>
          <a:stretch>
            <a:fillRect/>
          </a:stretch>
        </p:blipFill>
        <p:spPr>
          <a:xfrm>
            <a:off x="11641700" y="7732464"/>
            <a:ext cx="8991585" cy="3433150"/>
          </a:xfrm>
          <a:prstGeom prst="rect">
            <a:avLst/>
          </a:prstGeom>
        </p:spPr>
      </p:pic>
      <p:grpSp>
        <p:nvGrpSpPr>
          <p:cNvPr id="21" name="그룹 20">
            <a:extLst>
              <a:ext uri="{FF2B5EF4-FFF2-40B4-BE49-F238E27FC236}">
                <a16:creationId xmlns:a16="http://schemas.microsoft.com/office/drawing/2014/main" id="{9CE3AFD0-63A4-0D7D-3D3D-B0C526BD27EE}"/>
              </a:ext>
            </a:extLst>
          </p:cNvPr>
          <p:cNvGrpSpPr/>
          <p:nvPr/>
        </p:nvGrpSpPr>
        <p:grpSpPr>
          <a:xfrm>
            <a:off x="140940" y="525496"/>
            <a:ext cx="31661100" cy="5633329"/>
            <a:chOff x="35637105" y="7817209"/>
            <a:chExt cx="31387217" cy="5633329"/>
          </a:xfrm>
        </p:grpSpPr>
        <p:sp>
          <p:nvSpPr>
            <p:cNvPr id="18" name="직사각형 17">
              <a:extLst>
                <a:ext uri="{FF2B5EF4-FFF2-40B4-BE49-F238E27FC236}">
                  <a16:creationId xmlns:a16="http://schemas.microsoft.com/office/drawing/2014/main" id="{8FF52E28-34DB-2F3F-B60D-9242273D16CD}"/>
                </a:ext>
              </a:extLst>
            </p:cNvPr>
            <p:cNvSpPr/>
            <p:nvPr/>
          </p:nvSpPr>
          <p:spPr>
            <a:xfrm>
              <a:off x="35637105" y="7817209"/>
              <a:ext cx="31387217" cy="563332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pic>
          <p:nvPicPr>
            <p:cNvPr id="2" name="그림 68">
              <a:extLst>
                <a:ext uri="{FF2B5EF4-FFF2-40B4-BE49-F238E27FC236}">
                  <a16:creationId xmlns:a16="http://schemas.microsoft.com/office/drawing/2014/main" id="{16D8CF57-24FC-411C-6C18-F9DF78D8049C}"/>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6091656" y="8080138"/>
              <a:ext cx="2492992" cy="2485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Box 19">
              <a:extLst>
                <a:ext uri="{FF2B5EF4-FFF2-40B4-BE49-F238E27FC236}">
                  <a16:creationId xmlns:a16="http://schemas.microsoft.com/office/drawing/2014/main" id="{9765BE30-9841-E83C-024A-2E6695A9D610}"/>
                </a:ext>
              </a:extLst>
            </p:cNvPr>
            <p:cNvSpPr txBox="1"/>
            <p:nvPr/>
          </p:nvSpPr>
          <p:spPr>
            <a:xfrm>
              <a:off x="38748335" y="7937704"/>
              <a:ext cx="28146324" cy="3077766"/>
            </a:xfrm>
            <a:prstGeom prst="rect">
              <a:avLst/>
            </a:prstGeom>
            <a:noFill/>
          </p:spPr>
          <p:txBody>
            <a:bodyPr wrap="square">
              <a:spAutoFit/>
            </a:bodyPr>
            <a:lstStyle/>
            <a:p>
              <a:pPr algn="ctr"/>
              <a:r>
                <a:rPr lang="en-US" altLang="ko-KR" sz="8800" b="1" dirty="0">
                  <a:solidFill>
                    <a:schemeClr val="bg1"/>
                  </a:solidFill>
                  <a:effectLst>
                    <a:outerShdw blurRad="38100" dist="38100" dir="2700000" algn="tl">
                      <a:srgbClr val="000000">
                        <a:alpha val="43137"/>
                      </a:srgbClr>
                    </a:outerShdw>
                  </a:effectLst>
                  <a:latin typeface="Arial" panose="020B0604020202020204" pitchFamily="34" charset="0"/>
                  <a:ea typeface="새굴림" panose="02030600000101010101" pitchFamily="18" charset="-127"/>
                  <a:cs typeface="Arial" panose="020B0604020202020204" pitchFamily="34" charset="0"/>
                </a:rPr>
                <a:t>Integrative proteomics approach for AD progression in PS19 model mice reveals new signaling modules</a:t>
              </a:r>
            </a:p>
            <a:p>
              <a:pPr fontAlgn="base"/>
              <a:endParaRPr lang="en-US" altLang="ko-KR" b="1" u="sng" dirty="0">
                <a:solidFill>
                  <a:schemeClr val="bg1"/>
                </a:solidFill>
                <a:latin typeface="Arial" panose="020B0604020202020204" pitchFamily="34" charset="0"/>
                <a:cs typeface="Arial" panose="020B0604020202020204" pitchFamily="34" charset="0"/>
              </a:endParaRPr>
            </a:p>
          </p:txBody>
        </p:sp>
      </p:grpSp>
      <p:pic>
        <p:nvPicPr>
          <p:cNvPr id="41" name="그림 40">
            <a:extLst>
              <a:ext uri="{FF2B5EF4-FFF2-40B4-BE49-F238E27FC236}">
                <a16:creationId xmlns:a16="http://schemas.microsoft.com/office/drawing/2014/main" id="{4EE20081-5576-399C-7C3C-F4989F4C14C9}"/>
              </a:ext>
            </a:extLst>
          </p:cNvPr>
          <p:cNvPicPr>
            <a:picLocks noChangeAspect="1"/>
          </p:cNvPicPr>
          <p:nvPr/>
        </p:nvPicPr>
        <p:blipFill>
          <a:blip r:embed="rId8"/>
          <a:stretch>
            <a:fillRect/>
          </a:stretch>
        </p:blipFill>
        <p:spPr>
          <a:xfrm>
            <a:off x="1928008" y="17999754"/>
            <a:ext cx="3538613" cy="4003055"/>
          </a:xfrm>
          <a:prstGeom prst="rect">
            <a:avLst/>
          </a:prstGeom>
        </p:spPr>
      </p:pic>
      <p:sp>
        <p:nvSpPr>
          <p:cNvPr id="4" name="직사각형 3">
            <a:extLst>
              <a:ext uri="{FF2B5EF4-FFF2-40B4-BE49-F238E27FC236}">
                <a16:creationId xmlns:a16="http://schemas.microsoft.com/office/drawing/2014/main" id="{774E758C-BA12-0DA1-D8B9-6286244AAB20}"/>
              </a:ext>
            </a:extLst>
          </p:cNvPr>
          <p:cNvSpPr/>
          <p:nvPr/>
        </p:nvSpPr>
        <p:spPr>
          <a:xfrm>
            <a:off x="21058880" y="6437440"/>
            <a:ext cx="8462243" cy="1105935"/>
          </a:xfrm>
          <a:prstGeom prst="rect">
            <a:avLst/>
          </a:prstGeom>
          <a:noFill/>
          <a:ln w="57150" cmpd="dbl">
            <a:solidFill>
              <a:schemeClr val="accent5">
                <a:lumMod val="50000"/>
              </a:schemeClr>
            </a:solidFill>
            <a:extLst>
              <a:ext uri="{C807C97D-BFC1-408E-A445-0C87EB9F89A2}">
                <ask:lineSketchStyleProps xmlns:ask="http://schemas.microsoft.com/office/drawing/2018/sketchyshapes" sd="2787350972">
                  <a:custGeom>
                    <a:avLst/>
                    <a:gdLst>
                      <a:gd name="connsiteX0" fmla="*/ 0 w 4108159"/>
                      <a:gd name="connsiteY0" fmla="*/ 0 h 1045557"/>
                      <a:gd name="connsiteX1" fmla="*/ 504717 w 4108159"/>
                      <a:gd name="connsiteY1" fmla="*/ 0 h 1045557"/>
                      <a:gd name="connsiteX2" fmla="*/ 1091597 w 4108159"/>
                      <a:gd name="connsiteY2" fmla="*/ 0 h 1045557"/>
                      <a:gd name="connsiteX3" fmla="*/ 1555232 w 4108159"/>
                      <a:gd name="connsiteY3" fmla="*/ 0 h 1045557"/>
                      <a:gd name="connsiteX4" fmla="*/ 2224275 w 4108159"/>
                      <a:gd name="connsiteY4" fmla="*/ 0 h 1045557"/>
                      <a:gd name="connsiteX5" fmla="*/ 2770073 w 4108159"/>
                      <a:gd name="connsiteY5" fmla="*/ 0 h 1045557"/>
                      <a:gd name="connsiteX6" fmla="*/ 3439116 w 4108159"/>
                      <a:gd name="connsiteY6" fmla="*/ 0 h 1045557"/>
                      <a:gd name="connsiteX7" fmla="*/ 4108159 w 4108159"/>
                      <a:gd name="connsiteY7" fmla="*/ 0 h 1045557"/>
                      <a:gd name="connsiteX8" fmla="*/ 4108159 w 4108159"/>
                      <a:gd name="connsiteY8" fmla="*/ 491412 h 1045557"/>
                      <a:gd name="connsiteX9" fmla="*/ 4108159 w 4108159"/>
                      <a:gd name="connsiteY9" fmla="*/ 1045557 h 1045557"/>
                      <a:gd name="connsiteX10" fmla="*/ 3562361 w 4108159"/>
                      <a:gd name="connsiteY10" fmla="*/ 1045557 h 1045557"/>
                      <a:gd name="connsiteX11" fmla="*/ 2893318 w 4108159"/>
                      <a:gd name="connsiteY11" fmla="*/ 1045557 h 1045557"/>
                      <a:gd name="connsiteX12" fmla="*/ 2429683 w 4108159"/>
                      <a:gd name="connsiteY12" fmla="*/ 1045557 h 1045557"/>
                      <a:gd name="connsiteX13" fmla="*/ 1883884 w 4108159"/>
                      <a:gd name="connsiteY13" fmla="*/ 1045557 h 1045557"/>
                      <a:gd name="connsiteX14" fmla="*/ 1338086 w 4108159"/>
                      <a:gd name="connsiteY14" fmla="*/ 1045557 h 1045557"/>
                      <a:gd name="connsiteX15" fmla="*/ 751206 w 4108159"/>
                      <a:gd name="connsiteY15" fmla="*/ 1045557 h 1045557"/>
                      <a:gd name="connsiteX16" fmla="*/ 0 w 4108159"/>
                      <a:gd name="connsiteY16" fmla="*/ 1045557 h 1045557"/>
                      <a:gd name="connsiteX17" fmla="*/ 0 w 4108159"/>
                      <a:gd name="connsiteY17" fmla="*/ 554145 h 1045557"/>
                      <a:gd name="connsiteX18" fmla="*/ 0 w 4108159"/>
                      <a:gd name="connsiteY18" fmla="*/ 0 h 1045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08159" h="1045557" extrusionOk="0">
                        <a:moveTo>
                          <a:pt x="0" y="0"/>
                        </a:moveTo>
                        <a:cubicBezTo>
                          <a:pt x="232472" y="-17556"/>
                          <a:pt x="252393" y="45666"/>
                          <a:pt x="504717" y="0"/>
                        </a:cubicBezTo>
                        <a:cubicBezTo>
                          <a:pt x="757041" y="-45666"/>
                          <a:pt x="822428" y="43456"/>
                          <a:pt x="1091597" y="0"/>
                        </a:cubicBezTo>
                        <a:cubicBezTo>
                          <a:pt x="1360766" y="-43456"/>
                          <a:pt x="1362726" y="22995"/>
                          <a:pt x="1555232" y="0"/>
                        </a:cubicBezTo>
                        <a:cubicBezTo>
                          <a:pt x="1747738" y="-22995"/>
                          <a:pt x="1944371" y="34142"/>
                          <a:pt x="2224275" y="0"/>
                        </a:cubicBezTo>
                        <a:cubicBezTo>
                          <a:pt x="2504179" y="-34142"/>
                          <a:pt x="2504118" y="23321"/>
                          <a:pt x="2770073" y="0"/>
                        </a:cubicBezTo>
                        <a:cubicBezTo>
                          <a:pt x="3036028" y="-23321"/>
                          <a:pt x="3283944" y="43905"/>
                          <a:pt x="3439116" y="0"/>
                        </a:cubicBezTo>
                        <a:cubicBezTo>
                          <a:pt x="3594288" y="-43905"/>
                          <a:pt x="3963614" y="27645"/>
                          <a:pt x="4108159" y="0"/>
                        </a:cubicBezTo>
                        <a:cubicBezTo>
                          <a:pt x="4163473" y="194880"/>
                          <a:pt x="4061058" y="322884"/>
                          <a:pt x="4108159" y="491412"/>
                        </a:cubicBezTo>
                        <a:cubicBezTo>
                          <a:pt x="4155260" y="659940"/>
                          <a:pt x="4097796" y="870030"/>
                          <a:pt x="4108159" y="1045557"/>
                        </a:cubicBezTo>
                        <a:cubicBezTo>
                          <a:pt x="3866976" y="1053218"/>
                          <a:pt x="3682490" y="981002"/>
                          <a:pt x="3562361" y="1045557"/>
                        </a:cubicBezTo>
                        <a:cubicBezTo>
                          <a:pt x="3442232" y="1110112"/>
                          <a:pt x="3076182" y="1025102"/>
                          <a:pt x="2893318" y="1045557"/>
                        </a:cubicBezTo>
                        <a:cubicBezTo>
                          <a:pt x="2710454" y="1066012"/>
                          <a:pt x="2642078" y="1027543"/>
                          <a:pt x="2429683" y="1045557"/>
                        </a:cubicBezTo>
                        <a:cubicBezTo>
                          <a:pt x="2217288" y="1063571"/>
                          <a:pt x="2133990" y="1011626"/>
                          <a:pt x="1883884" y="1045557"/>
                        </a:cubicBezTo>
                        <a:cubicBezTo>
                          <a:pt x="1633778" y="1079488"/>
                          <a:pt x="1594378" y="998580"/>
                          <a:pt x="1338086" y="1045557"/>
                        </a:cubicBezTo>
                        <a:cubicBezTo>
                          <a:pt x="1081794" y="1092534"/>
                          <a:pt x="929373" y="998521"/>
                          <a:pt x="751206" y="1045557"/>
                        </a:cubicBezTo>
                        <a:cubicBezTo>
                          <a:pt x="573039" y="1092593"/>
                          <a:pt x="251075" y="1041663"/>
                          <a:pt x="0" y="1045557"/>
                        </a:cubicBezTo>
                        <a:cubicBezTo>
                          <a:pt x="-21085" y="833107"/>
                          <a:pt x="1148" y="715724"/>
                          <a:pt x="0" y="554145"/>
                        </a:cubicBezTo>
                        <a:cubicBezTo>
                          <a:pt x="-1148" y="392566"/>
                          <a:pt x="10729" y="266450"/>
                          <a:pt x="0" y="0"/>
                        </a:cubicBezTo>
                        <a:close/>
                      </a:path>
                    </a:pathLst>
                  </a:custGeom>
                  <ask:type>
                    <ask:lineSketchNone/>
                  </ask:type>
                </ask:lineSketchStyleProps>
              </a:ext>
            </a:extLst>
          </a:ln>
          <a:effectLst>
            <a:outerShdw blurRad="50800" dist="38100" dir="2700000" algn="tl" rotWithShape="0">
              <a:prstClr val="black">
                <a:alpha val="40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4800" dirty="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Materials &amp; Methods</a:t>
            </a:r>
            <a:endParaRPr lang="ko-KR" altLang="en-US" sz="4800" dirty="0">
              <a:solidFill>
                <a:schemeClr val="accent5">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FCB9A365-094C-F765-8BBF-FAE2644C1110}"/>
              </a:ext>
            </a:extLst>
          </p:cNvPr>
          <p:cNvSpPr txBox="1"/>
          <p:nvPr/>
        </p:nvSpPr>
        <p:spPr>
          <a:xfrm>
            <a:off x="1002612" y="18285431"/>
            <a:ext cx="444352" cy="523220"/>
          </a:xfrm>
          <a:prstGeom prst="rect">
            <a:avLst/>
          </a:prstGeom>
          <a:noFill/>
        </p:spPr>
        <p:txBody>
          <a:bodyPr wrap="none" rtlCol="0">
            <a:spAutoFit/>
          </a:bodyPr>
          <a:lstStyle/>
          <a:p>
            <a:r>
              <a:rPr lang="en-US" altLang="ko-KR" sz="2800" b="1" dirty="0">
                <a:latin typeface="Arial" panose="020B0604020202020204" pitchFamily="34" charset="0"/>
                <a:cs typeface="Arial" panose="020B0604020202020204" pitchFamily="34" charset="0"/>
              </a:rPr>
              <a:t>A</a:t>
            </a:r>
            <a:endParaRPr lang="ko-KR" altLang="en-US" sz="2800" b="1"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1CC2EEBA-798A-CDDF-0175-344C09091E9C}"/>
              </a:ext>
            </a:extLst>
          </p:cNvPr>
          <p:cNvSpPr txBox="1"/>
          <p:nvPr/>
        </p:nvSpPr>
        <p:spPr>
          <a:xfrm>
            <a:off x="6772702" y="18137343"/>
            <a:ext cx="444352" cy="523220"/>
          </a:xfrm>
          <a:prstGeom prst="rect">
            <a:avLst/>
          </a:prstGeom>
          <a:noFill/>
        </p:spPr>
        <p:txBody>
          <a:bodyPr wrap="none" rtlCol="0">
            <a:spAutoFit/>
          </a:bodyPr>
          <a:lstStyle/>
          <a:p>
            <a:r>
              <a:rPr lang="en-US" altLang="ko-KR" sz="2800" b="1" dirty="0">
                <a:latin typeface="Arial" panose="020B0604020202020204" pitchFamily="34" charset="0"/>
                <a:cs typeface="Arial" panose="020B0604020202020204" pitchFamily="34" charset="0"/>
              </a:rPr>
              <a:t>B</a:t>
            </a:r>
            <a:endParaRPr lang="ko-KR" altLang="en-US" sz="280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4E45E69E-19B1-D164-45A9-94E36EEA39BF}"/>
              </a:ext>
            </a:extLst>
          </p:cNvPr>
          <p:cNvSpPr txBox="1"/>
          <p:nvPr/>
        </p:nvSpPr>
        <p:spPr>
          <a:xfrm>
            <a:off x="997536" y="21365019"/>
            <a:ext cx="444352" cy="523220"/>
          </a:xfrm>
          <a:prstGeom prst="rect">
            <a:avLst/>
          </a:prstGeom>
          <a:noFill/>
        </p:spPr>
        <p:txBody>
          <a:bodyPr wrap="none" rtlCol="0">
            <a:spAutoFit/>
          </a:bodyPr>
          <a:lstStyle/>
          <a:p>
            <a:r>
              <a:rPr lang="en-US" altLang="ko-KR" sz="2800" b="1" dirty="0">
                <a:latin typeface="Arial" panose="020B0604020202020204" pitchFamily="34" charset="0"/>
                <a:cs typeface="Arial" panose="020B0604020202020204" pitchFamily="34" charset="0"/>
              </a:rPr>
              <a:t>C</a:t>
            </a:r>
            <a:endParaRPr lang="ko-KR" altLang="en-US" sz="2800" b="1" dirty="0">
              <a:latin typeface="Arial" panose="020B0604020202020204" pitchFamily="34" charset="0"/>
              <a:cs typeface="Arial" panose="020B0604020202020204" pitchFamily="34" charset="0"/>
            </a:endParaRPr>
          </a:p>
        </p:txBody>
      </p:sp>
      <p:sp>
        <p:nvSpPr>
          <p:cNvPr id="45" name="TextBox 44">
            <a:extLst>
              <a:ext uri="{FF2B5EF4-FFF2-40B4-BE49-F238E27FC236}">
                <a16:creationId xmlns:a16="http://schemas.microsoft.com/office/drawing/2014/main" id="{B60CC57A-A747-CED3-80BA-AD0A0CBA3656}"/>
              </a:ext>
            </a:extLst>
          </p:cNvPr>
          <p:cNvSpPr txBox="1"/>
          <p:nvPr/>
        </p:nvSpPr>
        <p:spPr>
          <a:xfrm>
            <a:off x="6905798" y="21365019"/>
            <a:ext cx="444352" cy="523220"/>
          </a:xfrm>
          <a:prstGeom prst="rect">
            <a:avLst/>
          </a:prstGeom>
          <a:noFill/>
        </p:spPr>
        <p:txBody>
          <a:bodyPr wrap="none" rtlCol="0">
            <a:spAutoFit/>
          </a:bodyPr>
          <a:lstStyle/>
          <a:p>
            <a:r>
              <a:rPr lang="en-US" altLang="ko-KR" sz="2800" b="1" dirty="0">
                <a:latin typeface="Arial" panose="020B0604020202020204" pitchFamily="34" charset="0"/>
                <a:cs typeface="Arial" panose="020B0604020202020204" pitchFamily="34" charset="0"/>
              </a:rPr>
              <a:t>D</a:t>
            </a:r>
            <a:endParaRPr lang="ko-KR" altLang="en-US" sz="2800" b="1" dirty="0">
              <a:latin typeface="Arial" panose="020B0604020202020204" pitchFamily="34" charset="0"/>
              <a:cs typeface="Arial" panose="020B0604020202020204" pitchFamily="34" charset="0"/>
            </a:endParaRPr>
          </a:p>
        </p:txBody>
      </p:sp>
      <p:pic>
        <p:nvPicPr>
          <p:cNvPr id="96" name="그림 95">
            <a:extLst>
              <a:ext uri="{FF2B5EF4-FFF2-40B4-BE49-F238E27FC236}">
                <a16:creationId xmlns:a16="http://schemas.microsoft.com/office/drawing/2014/main" id="{1A21394C-F6F1-BEA4-BD91-E51F2B2E8607}"/>
              </a:ext>
            </a:extLst>
          </p:cNvPr>
          <p:cNvPicPr>
            <a:picLocks noChangeAspect="1"/>
          </p:cNvPicPr>
          <p:nvPr/>
        </p:nvPicPr>
        <p:blipFill>
          <a:blip r:embed="rId9"/>
          <a:stretch>
            <a:fillRect/>
          </a:stretch>
        </p:blipFill>
        <p:spPr>
          <a:xfrm>
            <a:off x="8086748" y="21594734"/>
            <a:ext cx="5674133" cy="3444142"/>
          </a:xfrm>
          <a:prstGeom prst="rect">
            <a:avLst/>
          </a:prstGeom>
        </p:spPr>
      </p:pic>
      <p:pic>
        <p:nvPicPr>
          <p:cNvPr id="116" name="그림 115">
            <a:extLst>
              <a:ext uri="{FF2B5EF4-FFF2-40B4-BE49-F238E27FC236}">
                <a16:creationId xmlns:a16="http://schemas.microsoft.com/office/drawing/2014/main" id="{5FFDC129-67A6-3C75-479C-C2F253E0AE19}"/>
              </a:ext>
            </a:extLst>
          </p:cNvPr>
          <p:cNvPicPr>
            <a:picLocks noChangeAspect="1"/>
          </p:cNvPicPr>
          <p:nvPr/>
        </p:nvPicPr>
        <p:blipFill>
          <a:blip r:embed="rId10"/>
          <a:stretch>
            <a:fillRect/>
          </a:stretch>
        </p:blipFill>
        <p:spPr>
          <a:xfrm>
            <a:off x="7751501" y="18137343"/>
            <a:ext cx="5674133" cy="3069614"/>
          </a:xfrm>
          <a:prstGeom prst="rect">
            <a:avLst/>
          </a:prstGeom>
        </p:spPr>
      </p:pic>
      <p:pic>
        <p:nvPicPr>
          <p:cNvPr id="117" name="그림 116">
            <a:extLst>
              <a:ext uri="{FF2B5EF4-FFF2-40B4-BE49-F238E27FC236}">
                <a16:creationId xmlns:a16="http://schemas.microsoft.com/office/drawing/2014/main" id="{055019AF-526A-AEDF-0AC4-10E157CA898A}"/>
              </a:ext>
            </a:extLst>
          </p:cNvPr>
          <p:cNvPicPr>
            <a:picLocks noChangeAspect="1"/>
          </p:cNvPicPr>
          <p:nvPr/>
        </p:nvPicPr>
        <p:blipFill>
          <a:blip r:embed="rId11"/>
          <a:stretch>
            <a:fillRect/>
          </a:stretch>
        </p:blipFill>
        <p:spPr>
          <a:xfrm>
            <a:off x="488831" y="21367494"/>
            <a:ext cx="6866300" cy="4434709"/>
          </a:xfrm>
          <a:prstGeom prst="rect">
            <a:avLst/>
          </a:prstGeom>
        </p:spPr>
      </p:pic>
      <p:sp>
        <p:nvSpPr>
          <p:cNvPr id="118" name="TextBox 117">
            <a:extLst>
              <a:ext uri="{FF2B5EF4-FFF2-40B4-BE49-F238E27FC236}">
                <a16:creationId xmlns:a16="http://schemas.microsoft.com/office/drawing/2014/main" id="{286903EB-2F9F-D149-7EBF-3C6E280230EC}"/>
              </a:ext>
            </a:extLst>
          </p:cNvPr>
          <p:cNvSpPr txBox="1"/>
          <p:nvPr/>
        </p:nvSpPr>
        <p:spPr>
          <a:xfrm>
            <a:off x="23916027" y="14023668"/>
            <a:ext cx="3347042" cy="461665"/>
          </a:xfrm>
          <a:prstGeom prst="rect">
            <a:avLst/>
          </a:prstGeom>
          <a:noFill/>
        </p:spPr>
        <p:txBody>
          <a:bodyPr wrap="square">
            <a:spAutoFit/>
          </a:bodyPr>
          <a:lstStyle/>
          <a:p>
            <a:pPr marL="342900" indent="-342900">
              <a:buFont typeface="Arial" panose="020B0604020202020204" pitchFamily="34" charset="0"/>
              <a:buChar char="•"/>
            </a:pPr>
            <a:r>
              <a:rPr lang="en-US" altLang="ko-KR" sz="2400" dirty="0">
                <a:latin typeface="Arial" panose="020B0604020202020204" pitchFamily="34" charset="0"/>
                <a:cs typeface="Arial" panose="020B0604020202020204" pitchFamily="34" charset="0"/>
              </a:rPr>
              <a:t>Running condition</a:t>
            </a:r>
          </a:p>
        </p:txBody>
      </p:sp>
      <p:pic>
        <p:nvPicPr>
          <p:cNvPr id="119" name="그림 118">
            <a:extLst>
              <a:ext uri="{FF2B5EF4-FFF2-40B4-BE49-F238E27FC236}">
                <a16:creationId xmlns:a16="http://schemas.microsoft.com/office/drawing/2014/main" id="{89F8070C-74A8-78FE-F96E-231FF0CC1AF9}"/>
              </a:ext>
            </a:extLst>
          </p:cNvPr>
          <p:cNvPicPr>
            <a:picLocks noChangeAspect="1"/>
          </p:cNvPicPr>
          <p:nvPr/>
        </p:nvPicPr>
        <p:blipFill>
          <a:blip r:embed="rId12"/>
          <a:stretch>
            <a:fillRect/>
          </a:stretch>
        </p:blipFill>
        <p:spPr>
          <a:xfrm>
            <a:off x="16199644" y="18143935"/>
            <a:ext cx="13692335" cy="7519111"/>
          </a:xfrm>
          <a:prstGeom prst="rect">
            <a:avLst/>
          </a:prstGeom>
        </p:spPr>
      </p:pic>
      <p:sp>
        <p:nvSpPr>
          <p:cNvPr id="120" name="TextBox 119">
            <a:extLst>
              <a:ext uri="{FF2B5EF4-FFF2-40B4-BE49-F238E27FC236}">
                <a16:creationId xmlns:a16="http://schemas.microsoft.com/office/drawing/2014/main" id="{E4363C54-A9CE-E778-E4D0-7CD5D6525113}"/>
              </a:ext>
            </a:extLst>
          </p:cNvPr>
          <p:cNvSpPr txBox="1"/>
          <p:nvPr/>
        </p:nvSpPr>
        <p:spPr>
          <a:xfrm>
            <a:off x="15549647" y="17487152"/>
            <a:ext cx="15344707" cy="584775"/>
          </a:xfrm>
          <a:prstGeom prst="rect">
            <a:avLst/>
          </a:prstGeom>
          <a:noFill/>
        </p:spPr>
        <p:txBody>
          <a:bodyPr wrap="square" rtlCol="0">
            <a:spAutoFit/>
          </a:bodyPr>
          <a:lstStyle/>
          <a:p>
            <a:r>
              <a:rPr lang="en-US" altLang="ko-KR" sz="3200" b="1" dirty="0">
                <a:latin typeface="Arial" panose="020B0604020202020204" pitchFamily="34" charset="0"/>
                <a:cs typeface="Arial" panose="020B0604020202020204" pitchFamily="34" charset="0"/>
              </a:rPr>
              <a:t>2. Multi-proteomics by regions of PS19 brain according to AD progression</a:t>
            </a:r>
            <a:endParaRPr lang="ko-KR" altLang="en-US" sz="3200" b="1" dirty="0">
              <a:latin typeface="Arial" panose="020B0604020202020204" pitchFamily="34" charset="0"/>
              <a:cs typeface="Arial" panose="020B0604020202020204" pitchFamily="34" charset="0"/>
            </a:endParaRPr>
          </a:p>
        </p:txBody>
      </p:sp>
      <p:grpSp>
        <p:nvGrpSpPr>
          <p:cNvPr id="148" name="그룹 147">
            <a:extLst>
              <a:ext uri="{FF2B5EF4-FFF2-40B4-BE49-F238E27FC236}">
                <a16:creationId xmlns:a16="http://schemas.microsoft.com/office/drawing/2014/main" id="{B0E94381-CA9C-D592-89DF-594D28B7808F}"/>
              </a:ext>
            </a:extLst>
          </p:cNvPr>
          <p:cNvGrpSpPr/>
          <p:nvPr/>
        </p:nvGrpSpPr>
        <p:grpSpPr>
          <a:xfrm>
            <a:off x="15880868" y="25848791"/>
            <a:ext cx="16554799" cy="9406486"/>
            <a:chOff x="34020218" y="28540587"/>
            <a:chExt cx="16554799" cy="8631111"/>
          </a:xfrm>
        </p:grpSpPr>
        <p:sp>
          <p:nvSpPr>
            <p:cNvPr id="121" name="TextBox 120">
              <a:extLst>
                <a:ext uri="{FF2B5EF4-FFF2-40B4-BE49-F238E27FC236}">
                  <a16:creationId xmlns:a16="http://schemas.microsoft.com/office/drawing/2014/main" id="{A4E6357A-4CA0-E95C-A035-414693241D0C}"/>
                </a:ext>
              </a:extLst>
            </p:cNvPr>
            <p:cNvSpPr txBox="1"/>
            <p:nvPr/>
          </p:nvSpPr>
          <p:spPr>
            <a:xfrm>
              <a:off x="34020218" y="28540587"/>
              <a:ext cx="16554799" cy="988423"/>
            </a:xfrm>
            <a:prstGeom prst="rect">
              <a:avLst/>
            </a:prstGeom>
            <a:noFill/>
          </p:spPr>
          <p:txBody>
            <a:bodyPr wrap="square" rtlCol="0">
              <a:spAutoFit/>
            </a:bodyPr>
            <a:lstStyle/>
            <a:p>
              <a:r>
                <a:rPr lang="en-US" altLang="ko-KR" sz="3200" b="1" dirty="0">
                  <a:latin typeface="Arial" panose="020B0604020202020204" pitchFamily="34" charset="0"/>
                  <a:cs typeface="Arial" panose="020B0604020202020204" pitchFamily="34" charset="0"/>
                </a:rPr>
                <a:t>4. Integrative proteomics analysis identifying new signaling modules of AD progression </a:t>
              </a:r>
              <a:endParaRPr lang="ko-KR" altLang="en-US" sz="3200" b="1" dirty="0">
                <a:latin typeface="Arial" panose="020B0604020202020204" pitchFamily="34" charset="0"/>
                <a:cs typeface="Arial" panose="020B0604020202020204" pitchFamily="34" charset="0"/>
              </a:endParaRPr>
            </a:p>
          </p:txBody>
        </p:sp>
        <p:pic>
          <p:nvPicPr>
            <p:cNvPr id="135" name="그림 134">
              <a:extLst>
                <a:ext uri="{FF2B5EF4-FFF2-40B4-BE49-F238E27FC236}">
                  <a16:creationId xmlns:a16="http://schemas.microsoft.com/office/drawing/2014/main" id="{A8FD8FE6-17FA-B740-91BC-9AD6E47B4CFE}"/>
                </a:ext>
              </a:extLst>
            </p:cNvPr>
            <p:cNvPicPr>
              <a:picLocks noChangeAspect="1"/>
            </p:cNvPicPr>
            <p:nvPr/>
          </p:nvPicPr>
          <p:blipFill rotWithShape="1">
            <a:blip r:embed="rId13"/>
            <a:srcRect b="9713"/>
            <a:stretch/>
          </p:blipFill>
          <p:spPr>
            <a:xfrm>
              <a:off x="38845669" y="29218036"/>
              <a:ext cx="6970680" cy="4449842"/>
            </a:xfrm>
            <a:prstGeom prst="rect">
              <a:avLst/>
            </a:prstGeom>
          </p:spPr>
        </p:pic>
        <p:pic>
          <p:nvPicPr>
            <p:cNvPr id="136" name="그림 135">
              <a:extLst>
                <a:ext uri="{FF2B5EF4-FFF2-40B4-BE49-F238E27FC236}">
                  <a16:creationId xmlns:a16="http://schemas.microsoft.com/office/drawing/2014/main" id="{DD9CACD0-AEB4-20A5-2121-112F5D814019}"/>
                </a:ext>
              </a:extLst>
            </p:cNvPr>
            <p:cNvPicPr>
              <a:picLocks noChangeAspect="1"/>
            </p:cNvPicPr>
            <p:nvPr/>
          </p:nvPicPr>
          <p:blipFill>
            <a:blip r:embed="rId14"/>
            <a:stretch>
              <a:fillRect/>
            </a:stretch>
          </p:blipFill>
          <p:spPr>
            <a:xfrm>
              <a:off x="35278260" y="33694234"/>
              <a:ext cx="3935978" cy="2985314"/>
            </a:xfrm>
            <a:prstGeom prst="rect">
              <a:avLst/>
            </a:prstGeom>
          </p:spPr>
        </p:pic>
        <p:pic>
          <p:nvPicPr>
            <p:cNvPr id="137" name="그림 136">
              <a:extLst>
                <a:ext uri="{FF2B5EF4-FFF2-40B4-BE49-F238E27FC236}">
                  <a16:creationId xmlns:a16="http://schemas.microsoft.com/office/drawing/2014/main" id="{737BEC8B-C9EA-09FB-1E9F-21044A19A439}"/>
                </a:ext>
              </a:extLst>
            </p:cNvPr>
            <p:cNvPicPr>
              <a:picLocks noChangeAspect="1"/>
            </p:cNvPicPr>
            <p:nvPr/>
          </p:nvPicPr>
          <p:blipFill>
            <a:blip r:embed="rId15"/>
            <a:stretch>
              <a:fillRect/>
            </a:stretch>
          </p:blipFill>
          <p:spPr>
            <a:xfrm>
              <a:off x="40128572" y="33628161"/>
              <a:ext cx="3935980" cy="3115090"/>
            </a:xfrm>
            <a:prstGeom prst="rect">
              <a:avLst/>
            </a:prstGeom>
          </p:spPr>
        </p:pic>
        <p:pic>
          <p:nvPicPr>
            <p:cNvPr id="138" name="그림 137">
              <a:extLst>
                <a:ext uri="{FF2B5EF4-FFF2-40B4-BE49-F238E27FC236}">
                  <a16:creationId xmlns:a16="http://schemas.microsoft.com/office/drawing/2014/main" id="{AF952E8C-B83A-0F32-722C-D31D602A35D1}"/>
                </a:ext>
              </a:extLst>
            </p:cNvPr>
            <p:cNvPicPr>
              <a:picLocks noChangeAspect="1"/>
            </p:cNvPicPr>
            <p:nvPr/>
          </p:nvPicPr>
          <p:blipFill>
            <a:blip r:embed="rId16"/>
            <a:stretch>
              <a:fillRect/>
            </a:stretch>
          </p:blipFill>
          <p:spPr>
            <a:xfrm>
              <a:off x="45816349" y="33496016"/>
              <a:ext cx="3526069" cy="3675682"/>
            </a:xfrm>
            <a:prstGeom prst="rect">
              <a:avLst/>
            </a:prstGeom>
          </p:spPr>
        </p:pic>
      </p:grpSp>
      <p:grpSp>
        <p:nvGrpSpPr>
          <p:cNvPr id="141" name="그룹 140">
            <a:extLst>
              <a:ext uri="{FF2B5EF4-FFF2-40B4-BE49-F238E27FC236}">
                <a16:creationId xmlns:a16="http://schemas.microsoft.com/office/drawing/2014/main" id="{F05A8E82-E2FB-37DE-473C-BB029B316B54}"/>
              </a:ext>
            </a:extLst>
          </p:cNvPr>
          <p:cNvGrpSpPr/>
          <p:nvPr/>
        </p:nvGrpSpPr>
        <p:grpSpPr>
          <a:xfrm>
            <a:off x="403714" y="25916271"/>
            <a:ext cx="15510796" cy="7637376"/>
            <a:chOff x="808787" y="27059792"/>
            <a:chExt cx="14285891" cy="7684232"/>
          </a:xfrm>
        </p:grpSpPr>
        <p:grpSp>
          <p:nvGrpSpPr>
            <p:cNvPr id="26" name="그룹 25">
              <a:extLst>
                <a:ext uri="{FF2B5EF4-FFF2-40B4-BE49-F238E27FC236}">
                  <a16:creationId xmlns:a16="http://schemas.microsoft.com/office/drawing/2014/main" id="{7076F63B-E857-201D-61C3-957F3D130E60}"/>
                </a:ext>
              </a:extLst>
            </p:cNvPr>
            <p:cNvGrpSpPr/>
            <p:nvPr/>
          </p:nvGrpSpPr>
          <p:grpSpPr>
            <a:xfrm>
              <a:off x="1022654" y="27059792"/>
              <a:ext cx="13852298" cy="1737586"/>
              <a:chOff x="10076259" y="19103416"/>
              <a:chExt cx="21030425" cy="2379326"/>
            </a:xfrm>
          </p:grpSpPr>
          <p:sp>
            <p:nvSpPr>
              <p:cNvPr id="47" name="TextBox 46">
                <a:extLst>
                  <a:ext uri="{FF2B5EF4-FFF2-40B4-BE49-F238E27FC236}">
                    <a16:creationId xmlns:a16="http://schemas.microsoft.com/office/drawing/2014/main" id="{A96343FB-A820-4CE6-B519-C5B8E11847BC}"/>
                  </a:ext>
                </a:extLst>
              </p:cNvPr>
              <p:cNvSpPr txBox="1"/>
              <p:nvPr/>
            </p:nvSpPr>
            <p:spPr>
              <a:xfrm>
                <a:off x="10121635" y="19103416"/>
                <a:ext cx="20985049" cy="1484117"/>
              </a:xfrm>
              <a:prstGeom prst="rect">
                <a:avLst/>
              </a:prstGeom>
              <a:noFill/>
            </p:spPr>
            <p:txBody>
              <a:bodyPr wrap="square" rtlCol="0">
                <a:spAutoFit/>
              </a:bodyPr>
              <a:lstStyle/>
              <a:p>
                <a:r>
                  <a:rPr lang="en-US" altLang="ko-KR" sz="3200" b="1" dirty="0">
                    <a:latin typeface="Arial" panose="020B0604020202020204" pitchFamily="34" charset="0"/>
                    <a:cs typeface="Arial" panose="020B0604020202020204" pitchFamily="34" charset="0"/>
                  </a:rPr>
                  <a:t>3. Quantitative profiling of neurotransmitters by region of PS19 brain according to AD progression</a:t>
                </a:r>
              </a:p>
            </p:txBody>
          </p:sp>
          <p:pic>
            <p:nvPicPr>
              <p:cNvPr id="22" name="그림 21">
                <a:extLst>
                  <a:ext uri="{FF2B5EF4-FFF2-40B4-BE49-F238E27FC236}">
                    <a16:creationId xmlns:a16="http://schemas.microsoft.com/office/drawing/2014/main" id="{C6B38275-B582-33B0-F5B2-990246AE77C4}"/>
                  </a:ext>
                </a:extLst>
              </p:cNvPr>
              <p:cNvPicPr>
                <a:picLocks noChangeAspect="1"/>
              </p:cNvPicPr>
              <p:nvPr/>
            </p:nvPicPr>
            <p:blipFill rotWithShape="1">
              <a:blip r:embed="rId17"/>
              <a:srcRect r="31296" b="90704"/>
              <a:stretch/>
            </p:blipFill>
            <p:spPr>
              <a:xfrm>
                <a:off x="10076259" y="20574332"/>
                <a:ext cx="15282419" cy="857200"/>
              </a:xfrm>
              <a:prstGeom prst="rect">
                <a:avLst/>
              </a:prstGeom>
            </p:spPr>
          </p:pic>
          <p:sp>
            <p:nvSpPr>
              <p:cNvPr id="24" name="TextBox 23">
                <a:extLst>
                  <a:ext uri="{FF2B5EF4-FFF2-40B4-BE49-F238E27FC236}">
                    <a16:creationId xmlns:a16="http://schemas.microsoft.com/office/drawing/2014/main" id="{D3DF3E08-A8AF-DD58-F918-1F900CD09439}"/>
                  </a:ext>
                </a:extLst>
              </p:cNvPr>
              <p:cNvSpPr txBox="1"/>
              <p:nvPr/>
            </p:nvSpPr>
            <p:spPr>
              <a:xfrm>
                <a:off x="10945175" y="20677078"/>
                <a:ext cx="2836493" cy="805664"/>
              </a:xfrm>
              <a:prstGeom prst="rect">
                <a:avLst/>
              </a:prstGeom>
              <a:noFill/>
            </p:spPr>
            <p:txBody>
              <a:bodyPr wrap="none" rtlCol="0">
                <a:spAutoFit/>
              </a:bodyPr>
              <a:lstStyle/>
              <a:p>
                <a:r>
                  <a:rPr lang="en-US" altLang="ko-KR" sz="3200" dirty="0">
                    <a:latin typeface="Arial" panose="020B0604020202020204" pitchFamily="34" charset="0"/>
                    <a:cs typeface="Arial" panose="020B0604020202020204" pitchFamily="34" charset="0"/>
                  </a:rPr>
                  <a:t>Wild type</a:t>
                </a:r>
                <a:endParaRPr lang="ko-KR" altLang="en-US" sz="3200"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9ADE40E3-6047-301F-C62C-1451A69311A9}"/>
                  </a:ext>
                </a:extLst>
              </p:cNvPr>
              <p:cNvSpPr txBox="1"/>
              <p:nvPr/>
            </p:nvSpPr>
            <p:spPr>
              <a:xfrm>
                <a:off x="22460304" y="20677071"/>
                <a:ext cx="1801241" cy="805664"/>
              </a:xfrm>
              <a:prstGeom prst="rect">
                <a:avLst/>
              </a:prstGeom>
              <a:noFill/>
            </p:spPr>
            <p:txBody>
              <a:bodyPr wrap="none" rtlCol="0">
                <a:spAutoFit/>
              </a:bodyPr>
              <a:lstStyle/>
              <a:p>
                <a:r>
                  <a:rPr lang="en-US" altLang="ko-KR" sz="3200" dirty="0">
                    <a:latin typeface="Arial" panose="020B0604020202020204" pitchFamily="34" charset="0"/>
                    <a:cs typeface="Arial" panose="020B0604020202020204" pitchFamily="34" charset="0"/>
                  </a:rPr>
                  <a:t>PS19</a:t>
                </a:r>
                <a:endParaRPr lang="ko-KR" altLang="en-US" sz="3200" dirty="0">
                  <a:latin typeface="Arial" panose="020B0604020202020204" pitchFamily="34" charset="0"/>
                  <a:cs typeface="Arial" panose="020B0604020202020204" pitchFamily="34" charset="0"/>
                </a:endParaRPr>
              </a:p>
            </p:txBody>
          </p:sp>
        </p:grpSp>
        <p:pic>
          <p:nvPicPr>
            <p:cNvPr id="139" name="그림 138">
              <a:extLst>
                <a:ext uri="{FF2B5EF4-FFF2-40B4-BE49-F238E27FC236}">
                  <a16:creationId xmlns:a16="http://schemas.microsoft.com/office/drawing/2014/main" id="{4F4A7759-C5D0-B18A-D115-121536397124}"/>
                </a:ext>
              </a:extLst>
            </p:cNvPr>
            <p:cNvPicPr>
              <a:picLocks noChangeAspect="1"/>
            </p:cNvPicPr>
            <p:nvPr/>
          </p:nvPicPr>
          <p:blipFill rotWithShape="1">
            <a:blip r:embed="rId17"/>
            <a:srcRect t="9386" r="50880" b="3889"/>
            <a:stretch/>
          </p:blipFill>
          <p:spPr>
            <a:xfrm>
              <a:off x="808787" y="28748393"/>
              <a:ext cx="7352356" cy="5965957"/>
            </a:xfrm>
            <a:prstGeom prst="rect">
              <a:avLst/>
            </a:prstGeom>
          </p:spPr>
        </p:pic>
        <p:pic>
          <p:nvPicPr>
            <p:cNvPr id="140" name="그림 139">
              <a:extLst>
                <a:ext uri="{FF2B5EF4-FFF2-40B4-BE49-F238E27FC236}">
                  <a16:creationId xmlns:a16="http://schemas.microsoft.com/office/drawing/2014/main" id="{9304D1CF-E75B-0276-CBAD-6F4627C505AC}"/>
                </a:ext>
              </a:extLst>
            </p:cNvPr>
            <p:cNvPicPr>
              <a:picLocks noChangeAspect="1"/>
            </p:cNvPicPr>
            <p:nvPr/>
          </p:nvPicPr>
          <p:blipFill rotWithShape="1">
            <a:blip r:embed="rId17"/>
            <a:srcRect l="53382" t="9386" b="3707"/>
            <a:stretch/>
          </p:blipFill>
          <p:spPr>
            <a:xfrm>
              <a:off x="8116877" y="28765500"/>
              <a:ext cx="6977801" cy="5978524"/>
            </a:xfrm>
            <a:prstGeom prst="rect">
              <a:avLst/>
            </a:prstGeom>
          </p:spPr>
        </p:pic>
      </p:grpSp>
      <p:pic>
        <p:nvPicPr>
          <p:cNvPr id="146" name="그림 145">
            <a:extLst>
              <a:ext uri="{FF2B5EF4-FFF2-40B4-BE49-F238E27FC236}">
                <a16:creationId xmlns:a16="http://schemas.microsoft.com/office/drawing/2014/main" id="{3216737A-30F4-B78A-C8F4-63E650605ECB}"/>
              </a:ext>
            </a:extLst>
          </p:cNvPr>
          <p:cNvPicPr>
            <a:picLocks noChangeAspect="1"/>
          </p:cNvPicPr>
          <p:nvPr/>
        </p:nvPicPr>
        <p:blipFill>
          <a:blip r:embed="rId18"/>
          <a:stretch>
            <a:fillRect/>
          </a:stretch>
        </p:blipFill>
        <p:spPr>
          <a:xfrm>
            <a:off x="910718" y="34223704"/>
            <a:ext cx="12514916" cy="7388127"/>
          </a:xfrm>
          <a:prstGeom prst="rect">
            <a:avLst/>
          </a:prstGeom>
        </p:spPr>
      </p:pic>
      <p:pic>
        <p:nvPicPr>
          <p:cNvPr id="6" name="그림 5">
            <a:extLst>
              <a:ext uri="{FF2B5EF4-FFF2-40B4-BE49-F238E27FC236}">
                <a16:creationId xmlns:a16="http://schemas.microsoft.com/office/drawing/2014/main" id="{8AA3189D-A797-6788-0792-BF49FCBB98A8}"/>
              </a:ext>
            </a:extLst>
          </p:cNvPr>
          <p:cNvPicPr>
            <a:picLocks noChangeAspect="1"/>
          </p:cNvPicPr>
          <p:nvPr/>
        </p:nvPicPr>
        <p:blipFill rotWithShape="1">
          <a:blip r:embed="rId13"/>
          <a:srcRect t="89643"/>
          <a:stretch/>
        </p:blipFill>
        <p:spPr>
          <a:xfrm>
            <a:off x="22227632" y="28807534"/>
            <a:ext cx="6970680" cy="556316"/>
          </a:xfrm>
          <a:prstGeom prst="rect">
            <a:avLst/>
          </a:prstGeom>
        </p:spPr>
      </p:pic>
      <p:sp>
        <p:nvSpPr>
          <p:cNvPr id="12" name="TextBox 11">
            <a:extLst>
              <a:ext uri="{FF2B5EF4-FFF2-40B4-BE49-F238E27FC236}">
                <a16:creationId xmlns:a16="http://schemas.microsoft.com/office/drawing/2014/main" id="{9079FDA7-7364-5667-4626-1442B8F076CC}"/>
              </a:ext>
            </a:extLst>
          </p:cNvPr>
          <p:cNvSpPr txBox="1"/>
          <p:nvPr/>
        </p:nvSpPr>
        <p:spPr>
          <a:xfrm>
            <a:off x="2003681" y="3526311"/>
            <a:ext cx="28391927" cy="2523768"/>
          </a:xfrm>
          <a:prstGeom prst="rect">
            <a:avLst/>
          </a:prstGeom>
          <a:noFill/>
        </p:spPr>
        <p:txBody>
          <a:bodyPr wrap="square">
            <a:spAutoFit/>
          </a:bodyPr>
          <a:lstStyle/>
          <a:p>
            <a:pPr algn="ctr" fontAlgn="base"/>
            <a:endParaRPr lang="en-US" altLang="ko-KR" b="1" u="sng" dirty="0">
              <a:solidFill>
                <a:schemeClr val="bg1"/>
              </a:solidFill>
              <a:latin typeface="Arial" panose="020B0604020202020204" pitchFamily="34" charset="0"/>
              <a:cs typeface="Arial" panose="020B0604020202020204" pitchFamily="34" charset="0"/>
            </a:endParaRPr>
          </a:p>
          <a:p>
            <a:pPr algn="ctr" fontAlgn="base"/>
            <a:r>
              <a:rPr lang="en-US" altLang="ko-KR" sz="4800" b="1" u="sng" dirty="0" err="1">
                <a:solidFill>
                  <a:schemeClr val="bg1"/>
                </a:solidFill>
                <a:latin typeface="Arial" panose="020B0604020202020204" pitchFamily="34" charset="0"/>
                <a:cs typeface="Arial" panose="020B0604020202020204" pitchFamily="34" charset="0"/>
              </a:rPr>
              <a:t>Hagyeong</a:t>
            </a:r>
            <a:r>
              <a:rPr lang="en-US" altLang="ko-KR" sz="4800" b="1" u="sng" dirty="0">
                <a:solidFill>
                  <a:schemeClr val="bg1"/>
                </a:solidFill>
                <a:latin typeface="Arial" panose="020B0604020202020204" pitchFamily="34" charset="0"/>
                <a:cs typeface="Arial" panose="020B0604020202020204" pitchFamily="34" charset="0"/>
              </a:rPr>
              <a:t> Lee</a:t>
            </a:r>
            <a:r>
              <a:rPr lang="en-US" altLang="ko-KR" sz="4800" b="1" u="sng" baseline="30000" dirty="0">
                <a:solidFill>
                  <a:schemeClr val="bg1"/>
                </a:solidFill>
                <a:latin typeface="Arial" panose="020B0604020202020204" pitchFamily="34" charset="0"/>
                <a:cs typeface="Arial" panose="020B0604020202020204" pitchFamily="34" charset="0"/>
              </a:rPr>
              <a:t>1</a:t>
            </a:r>
            <a:r>
              <a:rPr lang="en-US" altLang="ko-KR" sz="4800" b="1" dirty="0">
                <a:solidFill>
                  <a:schemeClr val="bg1"/>
                </a:solidFill>
                <a:latin typeface="Arial" panose="020B0604020202020204" pitchFamily="34" charset="0"/>
                <a:cs typeface="Arial" panose="020B0604020202020204" pitchFamily="34" charset="0"/>
              </a:rPr>
              <a:t>, Eunji Cho</a:t>
            </a:r>
            <a:r>
              <a:rPr lang="en-US" altLang="ko-KR" sz="4800" b="1" baseline="30000" dirty="0">
                <a:solidFill>
                  <a:schemeClr val="bg1"/>
                </a:solidFill>
                <a:latin typeface="Arial" panose="020B0604020202020204" pitchFamily="34" charset="0"/>
                <a:cs typeface="Arial" panose="020B0604020202020204" pitchFamily="34" charset="0"/>
              </a:rPr>
              <a:t>1</a:t>
            </a:r>
            <a:r>
              <a:rPr lang="en-US" altLang="ko-KR" sz="4800" b="1" dirty="0">
                <a:solidFill>
                  <a:schemeClr val="bg1"/>
                </a:solidFill>
                <a:latin typeface="Arial" panose="020B0604020202020204" pitchFamily="34" charset="0"/>
                <a:cs typeface="Arial" panose="020B0604020202020204" pitchFamily="34" charset="0"/>
              </a:rPr>
              <a:t>, </a:t>
            </a:r>
            <a:r>
              <a:rPr lang="en-US" altLang="ko-KR" sz="4800" b="1" dirty="0" err="1">
                <a:solidFill>
                  <a:schemeClr val="bg1"/>
                </a:solidFill>
                <a:latin typeface="Arial" panose="020B0604020202020204" pitchFamily="34" charset="0"/>
                <a:cs typeface="Arial" panose="020B0604020202020204" pitchFamily="34" charset="0"/>
              </a:rPr>
              <a:t>Seulah</a:t>
            </a:r>
            <a:r>
              <a:rPr lang="en-US" altLang="ko-KR" sz="4800" b="1" dirty="0">
                <a:solidFill>
                  <a:schemeClr val="bg1"/>
                </a:solidFill>
                <a:latin typeface="Arial" panose="020B0604020202020204" pitchFamily="34" charset="0"/>
                <a:cs typeface="Arial" panose="020B0604020202020204" pitchFamily="34" charset="0"/>
              </a:rPr>
              <a:t> Lee</a:t>
            </a:r>
            <a:r>
              <a:rPr lang="en-US" altLang="ko-KR" sz="4800" b="1" baseline="30000" dirty="0">
                <a:solidFill>
                  <a:schemeClr val="bg1"/>
                </a:solidFill>
                <a:latin typeface="Arial" panose="020B0604020202020204" pitchFamily="34" charset="0"/>
                <a:cs typeface="Arial" panose="020B0604020202020204" pitchFamily="34" charset="0"/>
              </a:rPr>
              <a:t>1</a:t>
            </a:r>
            <a:r>
              <a:rPr lang="en-US" altLang="ko-KR" sz="4800" b="1" dirty="0">
                <a:solidFill>
                  <a:schemeClr val="bg1"/>
                </a:solidFill>
                <a:latin typeface="Arial" panose="020B0604020202020204" pitchFamily="34" charset="0"/>
                <a:cs typeface="Arial" panose="020B0604020202020204" pitchFamily="34" charset="0"/>
              </a:rPr>
              <a:t>, Yang Woo Kwon</a:t>
            </a:r>
            <a:r>
              <a:rPr lang="en-US" altLang="ko-KR" sz="4800" b="1" baseline="30000" dirty="0">
                <a:solidFill>
                  <a:schemeClr val="bg1"/>
                </a:solidFill>
                <a:latin typeface="Arial" panose="020B0604020202020204" pitchFamily="34" charset="0"/>
                <a:cs typeface="Arial" panose="020B0604020202020204" pitchFamily="34" charset="0"/>
              </a:rPr>
              <a:t>2</a:t>
            </a:r>
            <a:r>
              <a:rPr lang="en-US" altLang="ko-KR" sz="4800" b="1" dirty="0">
                <a:solidFill>
                  <a:schemeClr val="bg1"/>
                </a:solidFill>
                <a:latin typeface="Arial" panose="020B0604020202020204" pitchFamily="34" charset="0"/>
                <a:cs typeface="Arial" panose="020B0604020202020204" pitchFamily="34" charset="0"/>
              </a:rPr>
              <a:t>, </a:t>
            </a:r>
            <a:r>
              <a:rPr lang="en-US" altLang="ko-KR" sz="4800" b="1" dirty="0" err="1">
                <a:solidFill>
                  <a:schemeClr val="bg1"/>
                </a:solidFill>
                <a:latin typeface="Arial" panose="020B0604020202020204" pitchFamily="34" charset="0"/>
                <a:cs typeface="Arial" panose="020B0604020202020204" pitchFamily="34" charset="0"/>
              </a:rPr>
              <a:t>Dayea</a:t>
            </a:r>
            <a:r>
              <a:rPr lang="en-US" altLang="ko-KR" sz="4800" b="1" dirty="0">
                <a:solidFill>
                  <a:schemeClr val="bg1"/>
                </a:solidFill>
                <a:latin typeface="Arial" panose="020B0604020202020204" pitchFamily="34" charset="0"/>
                <a:cs typeface="Arial" panose="020B0604020202020204" pitchFamily="34" charset="0"/>
              </a:rPr>
              <a:t> Kim</a:t>
            </a:r>
            <a:r>
              <a:rPr lang="en-US" altLang="ko-KR" sz="4800" b="1" baseline="30000" dirty="0">
                <a:solidFill>
                  <a:schemeClr val="bg1"/>
                </a:solidFill>
                <a:latin typeface="Arial" panose="020B0604020202020204" pitchFamily="34" charset="0"/>
                <a:cs typeface="Arial" panose="020B0604020202020204" pitchFamily="34" charset="0"/>
              </a:rPr>
              <a:t>2</a:t>
            </a:r>
            <a:r>
              <a:rPr lang="en-US" altLang="ko-KR" sz="4800" b="1" dirty="0">
                <a:solidFill>
                  <a:schemeClr val="bg1"/>
                </a:solidFill>
                <a:latin typeface="Arial" panose="020B0604020202020204" pitchFamily="34" charset="0"/>
                <a:cs typeface="Arial" panose="020B0604020202020204" pitchFamily="34" charset="0"/>
              </a:rPr>
              <a:t>  and Jong Hyuk Yoon</a:t>
            </a:r>
            <a:r>
              <a:rPr lang="en-US" altLang="ko-KR" sz="4800" b="1" baseline="30000" dirty="0">
                <a:solidFill>
                  <a:schemeClr val="bg1"/>
                </a:solidFill>
                <a:latin typeface="Arial" panose="020B0604020202020204" pitchFamily="34" charset="0"/>
                <a:cs typeface="Arial" panose="020B0604020202020204" pitchFamily="34" charset="0"/>
              </a:rPr>
              <a:t>1,★</a:t>
            </a:r>
            <a:br>
              <a:rPr lang="en-US" altLang="ko-KR" sz="4000" b="1" baseline="30000" dirty="0">
                <a:solidFill>
                  <a:schemeClr val="bg1"/>
                </a:solidFill>
                <a:latin typeface="Arial" panose="020B0604020202020204" pitchFamily="34" charset="0"/>
                <a:cs typeface="Arial" panose="020B0604020202020204" pitchFamily="34" charset="0"/>
              </a:rPr>
            </a:br>
            <a:endParaRPr lang="en-US" altLang="ko-KR" sz="2800" dirty="0">
              <a:solidFill>
                <a:schemeClr val="bg1"/>
              </a:solidFill>
              <a:latin typeface="Arial" panose="020B0604020202020204" pitchFamily="34" charset="0"/>
              <a:cs typeface="Arial" panose="020B0604020202020204" pitchFamily="34" charset="0"/>
            </a:endParaRPr>
          </a:p>
          <a:p>
            <a:pPr algn="ctr" fontAlgn="base"/>
            <a:r>
              <a:rPr kumimoji="0" lang="en-US" altLang="ko-KR" sz="3200" i="1" kern="0" spc="-150" baseline="30000" dirty="0">
                <a:solidFill>
                  <a:schemeClr val="bg1"/>
                </a:solidFill>
                <a:latin typeface="Arial" panose="020B0604020202020204" pitchFamily="34" charset="0"/>
                <a:ea typeface="맑은 고딕" panose="020B0503020000020004" pitchFamily="50" charset="-127"/>
                <a:cs typeface="Arial" panose="020B0604020202020204" pitchFamily="34" charset="0"/>
              </a:rPr>
              <a:t>1 </a:t>
            </a:r>
            <a:r>
              <a:rPr kumimoji="0" lang="en-US" altLang="ko-KR" sz="3200" i="1" kern="0" spc="-150" dirty="0">
                <a:solidFill>
                  <a:schemeClr val="bg1"/>
                </a:solidFill>
                <a:latin typeface="Arial" panose="020B0604020202020204" pitchFamily="34" charset="0"/>
                <a:ea typeface="맑은 고딕" panose="020B0503020000020004" pitchFamily="50" charset="-127"/>
                <a:cs typeface="Arial" panose="020B0604020202020204" pitchFamily="34" charset="0"/>
              </a:rPr>
              <a:t>Neurodegenerative Diseases Research Group, Korea Brain Research Institute, Daegu, 41062, Republic of Korea</a:t>
            </a:r>
          </a:p>
          <a:p>
            <a:pPr algn="ctr" fontAlgn="base"/>
            <a:r>
              <a:rPr lang="en-US" altLang="ko-KR" sz="3200" i="1" kern="0" spc="-150" baseline="30000" dirty="0">
                <a:solidFill>
                  <a:schemeClr val="bg1"/>
                </a:solidFill>
                <a:latin typeface="Arial" panose="020B0604020202020204" pitchFamily="34" charset="0"/>
                <a:ea typeface="맑은 고딕" panose="020B0503020000020004" pitchFamily="50" charset="-127"/>
                <a:cs typeface="Arial" panose="020B0604020202020204" pitchFamily="34" charset="0"/>
              </a:rPr>
              <a:t>2</a:t>
            </a:r>
            <a:r>
              <a:rPr lang="en-US" altLang="ko-KR" sz="3200" i="1" kern="0" spc="-150" dirty="0">
                <a:solidFill>
                  <a:schemeClr val="bg1"/>
                </a:solidFill>
                <a:latin typeface="Arial" panose="020B0604020202020204" pitchFamily="34" charset="0"/>
                <a:ea typeface="맑은 고딕" panose="020B0503020000020004" pitchFamily="50" charset="-127"/>
                <a:cs typeface="Arial" panose="020B0604020202020204" pitchFamily="34" charset="0"/>
              </a:rPr>
              <a:t> New Drug Development Center, Daegu-</a:t>
            </a:r>
            <a:r>
              <a:rPr lang="en-US" altLang="ko-KR" sz="3200" i="1" kern="0" spc="-150" dirty="0" err="1">
                <a:solidFill>
                  <a:schemeClr val="bg1"/>
                </a:solidFill>
                <a:latin typeface="Arial" panose="020B0604020202020204" pitchFamily="34" charset="0"/>
                <a:ea typeface="맑은 고딕" panose="020B0503020000020004" pitchFamily="50" charset="-127"/>
                <a:cs typeface="Arial" panose="020B0604020202020204" pitchFamily="34" charset="0"/>
              </a:rPr>
              <a:t>Gyeongbuk</a:t>
            </a:r>
            <a:r>
              <a:rPr lang="en-US" altLang="ko-KR" sz="3200" i="1" kern="0" spc="-150" dirty="0">
                <a:solidFill>
                  <a:schemeClr val="bg1"/>
                </a:solidFill>
                <a:latin typeface="Arial" panose="020B0604020202020204" pitchFamily="34" charset="0"/>
                <a:ea typeface="맑은 고딕" panose="020B0503020000020004" pitchFamily="50" charset="-127"/>
                <a:cs typeface="Arial" panose="020B0604020202020204" pitchFamily="34" charset="0"/>
              </a:rPr>
              <a:t> Medical Innovation Foundation(K-MEDI hub), Daegu, 41061, Republic of Korea</a:t>
            </a:r>
            <a:endParaRPr lang="ko-KR" altLang="en-US" sz="7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5224538"/>
      </p:ext>
    </p:extLst>
  </p:cSld>
  <p:clrMapOvr>
    <a:masterClrMapping/>
  </p:clrMapOvr>
</p:sld>
</file>

<file path=ppt/theme/theme1.xml><?xml version="1.0" encoding="utf-8"?>
<a:theme xmlns:a="http://schemas.openxmlformats.org/drawingml/2006/main" name="Office 테마">
  <a:themeElements>
    <a:clrScheme name="Office 테마">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테마">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테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6191</TotalTime>
  <Words>797</Words>
  <Application>Microsoft Office PowerPoint</Application>
  <PresentationFormat>사용자 지정</PresentationFormat>
  <Paragraphs>75</Paragraphs>
  <Slides>1</Slides>
  <Notes>1</Notes>
  <HiddenSlides>0</HiddenSlides>
  <MMClips>0</MMClips>
  <ScaleCrop>false</ScaleCrop>
  <HeadingPairs>
    <vt:vector size="6" baseType="variant">
      <vt:variant>
        <vt:lpstr>사용한 글꼴</vt:lpstr>
      </vt:variant>
      <vt:variant>
        <vt:i4>5</vt:i4>
      </vt:variant>
      <vt:variant>
        <vt:lpstr>테마</vt:lpstr>
      </vt:variant>
      <vt:variant>
        <vt:i4>1</vt:i4>
      </vt:variant>
      <vt:variant>
        <vt:lpstr>슬라이드 제목</vt:lpstr>
      </vt:variant>
      <vt:variant>
        <vt:i4>1</vt:i4>
      </vt:variant>
    </vt:vector>
  </HeadingPairs>
  <TitlesOfParts>
    <vt:vector size="7" baseType="lpstr">
      <vt:lpstr>맑은 고딕</vt:lpstr>
      <vt:lpstr>Arial</vt:lpstr>
      <vt:lpstr>Calibri</vt:lpstr>
      <vt:lpstr>Calibri Light</vt:lpstr>
      <vt:lpstr>Wingdings</vt:lpstr>
      <vt:lpstr>Office 테마</vt:lpstr>
      <vt:lpstr>PowerPoint 프레젠테이션</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ChoEunji</dc:creator>
  <cp:lastModifiedBy>이 하경</cp:lastModifiedBy>
  <cp:revision>218</cp:revision>
  <dcterms:created xsi:type="dcterms:W3CDTF">2020-10-26T02:36:48Z</dcterms:created>
  <dcterms:modified xsi:type="dcterms:W3CDTF">2024-06-12T02:16:12Z</dcterms:modified>
</cp:coreProperties>
</file>