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31680150" cx="50399950"/>
  <p:notesSz cx="9144000" cy="6858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ENDzXpG3R0wr8Z2VX46fFcOna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730500" y="857250"/>
            <a:ext cx="36830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64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730500" y="857250"/>
            <a:ext cx="36830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299994" y="5184693"/>
            <a:ext cx="37799963" cy="110293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03"/>
              <a:buFont typeface="Play"/>
              <a:buNone/>
              <a:defRPr sz="2480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6299994" y="16639414"/>
            <a:ext cx="37799963" cy="7648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9921"/>
              <a:buNone/>
              <a:defRPr sz="9921"/>
            </a:lvl1pPr>
            <a:lvl2pPr lvl="1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None/>
              <a:defRPr sz="8268"/>
            </a:lvl2pPr>
            <a:lvl3pPr lvl="2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None/>
              <a:defRPr sz="7441"/>
            </a:lvl3pPr>
            <a:lvl4pPr lvl="3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4pPr>
            <a:lvl5pPr lvl="4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5pPr>
            <a:lvl6pPr lvl="5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6pPr>
            <a:lvl7pPr lvl="6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7pPr>
            <a:lvl8pPr lvl="7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8pPr>
            <a:lvl9pPr lvl="8" algn="ctr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464997" y="1686677"/>
            <a:ext cx="43469957" cy="6123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464997" y="8433373"/>
            <a:ext cx="43469957" cy="2010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3438747" y="7898042"/>
            <a:ext cx="43469957" cy="131780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03"/>
              <a:buFont typeface="Play"/>
              <a:buNone/>
              <a:defRPr sz="2480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438747" y="21200771"/>
            <a:ext cx="43469957" cy="69300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rgbClr val="757575"/>
              </a:buClr>
              <a:buSzPts val="9921"/>
              <a:buNone/>
              <a:defRPr sz="9921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8268"/>
              <a:buNone/>
              <a:defRPr sz="8268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7441"/>
              <a:buNone/>
              <a:defRPr sz="7441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464997" y="1686677"/>
            <a:ext cx="43469957" cy="6123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3464996" y="8433373"/>
            <a:ext cx="21419979" cy="2010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25514975" y="8433373"/>
            <a:ext cx="21419979" cy="2010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3471561" y="1686677"/>
            <a:ext cx="43469957" cy="6123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471563" y="7766039"/>
            <a:ext cx="21321539" cy="3806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9921"/>
              <a:buNone/>
              <a:defRPr b="1" sz="9921"/>
            </a:lvl1pPr>
            <a:lvl2pPr indent="-2286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None/>
              <a:defRPr b="1" sz="8268"/>
            </a:lvl2pPr>
            <a:lvl3pPr indent="-2286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None/>
              <a:defRPr b="1" sz="7441"/>
            </a:lvl3pPr>
            <a:lvl4pPr indent="-2286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4pPr>
            <a:lvl5pPr indent="-2286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5pPr>
            <a:lvl6pPr indent="-2286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6pPr>
            <a:lvl7pPr indent="-2286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7pPr>
            <a:lvl8pPr indent="-2286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8pPr>
            <a:lvl9pPr indent="-2286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3471563" y="11572055"/>
            <a:ext cx="21321539" cy="170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25514975" y="7766039"/>
            <a:ext cx="21426543" cy="3806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9921"/>
              <a:buNone/>
              <a:defRPr b="1" sz="9921"/>
            </a:lvl1pPr>
            <a:lvl2pPr indent="-2286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None/>
              <a:defRPr b="1" sz="8268"/>
            </a:lvl2pPr>
            <a:lvl3pPr indent="-2286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None/>
              <a:defRPr b="1" sz="7441"/>
            </a:lvl3pPr>
            <a:lvl4pPr indent="-2286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4pPr>
            <a:lvl5pPr indent="-2286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5pPr>
            <a:lvl6pPr indent="-2286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6pPr>
            <a:lvl7pPr indent="-2286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7pPr>
            <a:lvl8pPr indent="-2286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8pPr>
            <a:lvl9pPr indent="-2286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25514975" y="11572055"/>
            <a:ext cx="21426543" cy="170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3464997" y="1686677"/>
            <a:ext cx="43469957" cy="6123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3471563" y="2112010"/>
            <a:ext cx="16255294" cy="73920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28"/>
              <a:buFont typeface="Play"/>
              <a:buNone/>
              <a:defRPr sz="132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21426543" y="4561357"/>
            <a:ext cx="25514975" cy="2251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1068578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3228"/>
              <a:buChar char="•"/>
              <a:defRPr sz="13228"/>
            </a:lvl1pPr>
            <a:lvl2pPr indent="-963612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1575"/>
              <a:buChar char="•"/>
              <a:defRPr sz="11575"/>
            </a:lvl2pPr>
            <a:lvl3pPr indent="-858583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3pPr>
            <a:lvl4pPr indent="-753617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Char char="•"/>
              <a:defRPr sz="8268"/>
            </a:lvl4pPr>
            <a:lvl5pPr indent="-753617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Char char="•"/>
              <a:defRPr sz="8268"/>
            </a:lvl5pPr>
            <a:lvl6pPr indent="-753617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Char char="•"/>
              <a:defRPr sz="8268"/>
            </a:lvl6pPr>
            <a:lvl7pPr indent="-753617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Char char="•"/>
              <a:defRPr sz="8268"/>
            </a:lvl7pPr>
            <a:lvl8pPr indent="-753617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Char char="•"/>
              <a:defRPr sz="8268"/>
            </a:lvl8pPr>
            <a:lvl9pPr indent="-753617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Char char="•"/>
              <a:defRPr sz="8268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3471563" y="9504045"/>
            <a:ext cx="16255294" cy="17607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indent="-2286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5787"/>
              <a:buNone/>
              <a:defRPr sz="5787"/>
            </a:lvl2pPr>
            <a:lvl3pPr indent="-2286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indent="-2286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4pPr>
            <a:lvl5pPr indent="-2286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5pPr>
            <a:lvl6pPr indent="-2286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6pPr>
            <a:lvl7pPr indent="-2286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7pPr>
            <a:lvl8pPr indent="-2286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8pPr>
            <a:lvl9pPr indent="-2286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3471563" y="2112010"/>
            <a:ext cx="16255294" cy="73920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28"/>
              <a:buFont typeface="Play"/>
              <a:buNone/>
              <a:defRPr sz="132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21426543" y="4561357"/>
            <a:ext cx="25514975" cy="2251344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3471563" y="9504045"/>
            <a:ext cx="16255294" cy="17607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indent="-2286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5787"/>
              <a:buNone/>
              <a:defRPr sz="5787"/>
            </a:lvl2pPr>
            <a:lvl3pPr indent="-2286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indent="-2286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4pPr>
            <a:lvl5pPr indent="-2286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5pPr>
            <a:lvl6pPr indent="-2286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6pPr>
            <a:lvl7pPr indent="-2286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7pPr>
            <a:lvl8pPr indent="-2286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8pPr>
            <a:lvl9pPr indent="-2286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4134"/>
              <a:buNone/>
              <a:defRPr sz="4134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3464997" y="1686677"/>
            <a:ext cx="43469957" cy="6123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5149594" y="-3251224"/>
            <a:ext cx="20100764" cy="43469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28077477" y="9676662"/>
            <a:ext cx="26847463" cy="10867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6027500" y="-875827"/>
            <a:ext cx="26847463" cy="319724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464997" y="1686677"/>
            <a:ext cx="43469957" cy="6123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89"/>
              <a:buFont typeface="Play"/>
              <a:buNone/>
              <a:defRPr b="0" i="0" sz="18189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464997" y="8433373"/>
            <a:ext cx="43469957" cy="2010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63612" lvl="0" marL="457200" marR="0" rtl="0" algn="l">
              <a:lnSpc>
                <a:spcPct val="90000"/>
              </a:lnSpc>
              <a:spcBef>
                <a:spcPts val="4134"/>
              </a:spcBef>
              <a:spcAft>
                <a:spcPts val="0"/>
              </a:spcAft>
              <a:buClr>
                <a:schemeClr val="dk1"/>
              </a:buClr>
              <a:buSzPts val="11575"/>
              <a:buFont typeface="Arial"/>
              <a:buChar char="•"/>
              <a:defRPr b="0" i="0" sz="1157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858583" lvl="1" marL="9144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b="0" i="0" sz="992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53618" lvl="2" marL="13716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8268"/>
              <a:buFont typeface="Arial"/>
              <a:buChar char="•"/>
              <a:defRPr b="0" i="0" sz="826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701103" lvl="3" marL="18288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b="0" i="0" sz="74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701103" lvl="4" marL="22860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b="0" i="0" sz="74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701103" lvl="5" marL="27432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b="0" i="0" sz="74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701103" lvl="6" marL="32004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b="0" i="0" sz="74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701103" lvl="7" marL="36576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b="0" i="0" sz="74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701103" lvl="8" marL="4114800" marR="0" rtl="0" algn="l">
              <a:lnSpc>
                <a:spcPct val="90000"/>
              </a:lnSpc>
              <a:spcBef>
                <a:spcPts val="2067"/>
              </a:spcBef>
              <a:spcAft>
                <a:spcPts val="0"/>
              </a:spcAft>
              <a:buClr>
                <a:schemeClr val="dk1"/>
              </a:buClr>
              <a:buSzPts val="7441"/>
              <a:buFont typeface="Arial"/>
              <a:buChar char="•"/>
              <a:defRPr b="0" i="0" sz="744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3464996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6694984" y="29362808"/>
            <a:ext cx="17009983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35594965" y="29362808"/>
            <a:ext cx="11339989" cy="1686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4961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5.png"/><Relationship Id="rId22" Type="http://schemas.openxmlformats.org/officeDocument/2006/relationships/image" Target="../media/image23.png"/><Relationship Id="rId21" Type="http://schemas.openxmlformats.org/officeDocument/2006/relationships/image" Target="../media/image22.png"/><Relationship Id="rId24" Type="http://schemas.openxmlformats.org/officeDocument/2006/relationships/image" Target="../media/image9.png"/><Relationship Id="rId2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1.png"/><Relationship Id="rId9" Type="http://schemas.openxmlformats.org/officeDocument/2006/relationships/image" Target="../media/image12.jpg"/><Relationship Id="rId26" Type="http://schemas.openxmlformats.org/officeDocument/2006/relationships/image" Target="../media/image10.png"/><Relationship Id="rId25" Type="http://schemas.openxmlformats.org/officeDocument/2006/relationships/image" Target="../media/image8.png"/><Relationship Id="rId28" Type="http://schemas.openxmlformats.org/officeDocument/2006/relationships/image" Target="../media/image21.png"/><Relationship Id="rId27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29" Type="http://schemas.openxmlformats.org/officeDocument/2006/relationships/image" Target="../media/image13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Relationship Id="rId31" Type="http://schemas.openxmlformats.org/officeDocument/2006/relationships/image" Target="../media/image17.jpg"/><Relationship Id="rId30" Type="http://schemas.openxmlformats.org/officeDocument/2006/relationships/image" Target="../media/image29.png"/><Relationship Id="rId11" Type="http://schemas.openxmlformats.org/officeDocument/2006/relationships/oleObject" Target="../embeddings/oleObject1.bin"/><Relationship Id="rId33" Type="http://schemas.openxmlformats.org/officeDocument/2006/relationships/image" Target="../media/image15.png"/><Relationship Id="rId10" Type="http://schemas.openxmlformats.org/officeDocument/2006/relationships/image" Target="../media/image14.jpg"/><Relationship Id="rId32" Type="http://schemas.openxmlformats.org/officeDocument/2006/relationships/image" Target="../media/image16.jpg"/><Relationship Id="rId13" Type="http://schemas.openxmlformats.org/officeDocument/2006/relationships/image" Target="../media/image4.png"/><Relationship Id="rId12" Type="http://schemas.openxmlformats.org/officeDocument/2006/relationships/oleObject" Target="../embeddings/oleObject1.bin"/><Relationship Id="rId15" Type="http://schemas.openxmlformats.org/officeDocument/2006/relationships/image" Target="../media/image27.png"/><Relationship Id="rId14" Type="http://schemas.openxmlformats.org/officeDocument/2006/relationships/image" Target="../media/image24.png"/><Relationship Id="rId17" Type="http://schemas.openxmlformats.org/officeDocument/2006/relationships/image" Target="../media/image19.png"/><Relationship Id="rId16" Type="http://schemas.openxmlformats.org/officeDocument/2006/relationships/image" Target="../media/image20.png"/><Relationship Id="rId19" Type="http://schemas.openxmlformats.org/officeDocument/2006/relationships/image" Target="../media/image7.png"/><Relationship Id="rId1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8316044" y="21147330"/>
            <a:ext cx="10725449" cy="10253245"/>
          </a:xfrm>
          <a:prstGeom prst="roundRect">
            <a:avLst>
              <a:gd fmla="val 2983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92300" y="23492940"/>
            <a:ext cx="14424005" cy="7907636"/>
          </a:xfrm>
          <a:prstGeom prst="roundRect">
            <a:avLst>
              <a:gd fmla="val 5280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292301" y="4765439"/>
            <a:ext cx="14396182" cy="9662374"/>
          </a:xfrm>
          <a:prstGeom prst="roundRect">
            <a:avLst>
              <a:gd fmla="val 3199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40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5715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92300" y="14667518"/>
            <a:ext cx="14424005" cy="8601200"/>
          </a:xfrm>
          <a:prstGeom prst="roundRect">
            <a:avLst>
              <a:gd fmla="val 4047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5038672" y="4765440"/>
            <a:ext cx="12894046" cy="9969301"/>
          </a:xfrm>
          <a:prstGeom prst="roundRect">
            <a:avLst>
              <a:gd fmla="val 2670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5069152" y="15119460"/>
            <a:ext cx="12894045" cy="16281116"/>
          </a:xfrm>
          <a:prstGeom prst="roundRect">
            <a:avLst>
              <a:gd fmla="val 2237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28254510" y="4765439"/>
            <a:ext cx="10725449" cy="16015233"/>
          </a:xfrm>
          <a:prstGeom prst="roundRect">
            <a:avLst>
              <a:gd fmla="val 2433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9271272" y="21194417"/>
            <a:ext cx="10836377" cy="6703832"/>
          </a:xfrm>
          <a:prstGeom prst="roundRect">
            <a:avLst>
              <a:gd fmla="val 4471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39271272" y="28150802"/>
            <a:ext cx="10848519" cy="3249774"/>
          </a:xfrm>
          <a:prstGeom prst="roundRect">
            <a:avLst>
              <a:gd fmla="val 6026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1"/>
          <p:cNvGrpSpPr/>
          <p:nvPr/>
        </p:nvGrpSpPr>
        <p:grpSpPr>
          <a:xfrm>
            <a:off x="792702" y="24181362"/>
            <a:ext cx="13720190" cy="6958808"/>
            <a:chOff x="1017012" y="15840075"/>
            <a:chExt cx="8747297" cy="4545334"/>
          </a:xfrm>
        </p:grpSpPr>
        <p:cxnSp>
          <p:nvCxnSpPr>
            <p:cNvPr id="99" name="Google Shape;99;p1"/>
            <p:cNvCxnSpPr/>
            <p:nvPr/>
          </p:nvCxnSpPr>
          <p:spPr>
            <a:xfrm rot="10800000">
              <a:off x="6334340" y="16332864"/>
              <a:ext cx="0" cy="1396044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pic>
          <p:nvPicPr>
            <p:cNvPr id="100" name="Google Shape;100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70442" y="16599264"/>
              <a:ext cx="3568188" cy="314674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1" name="Google Shape;101;p1"/>
            <p:cNvCxnSpPr/>
            <p:nvPr/>
          </p:nvCxnSpPr>
          <p:spPr>
            <a:xfrm rot="10800000">
              <a:off x="6407800" y="19430812"/>
              <a:ext cx="0" cy="954597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2" name="Google Shape;102;p1"/>
            <p:cNvCxnSpPr/>
            <p:nvPr/>
          </p:nvCxnSpPr>
          <p:spPr>
            <a:xfrm>
              <a:off x="1050130" y="20355478"/>
              <a:ext cx="5357670" cy="11299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3" name="Google Shape;103;p1"/>
            <p:cNvCxnSpPr/>
            <p:nvPr/>
          </p:nvCxnSpPr>
          <p:spPr>
            <a:xfrm rot="10800000">
              <a:off x="1017012" y="16332864"/>
              <a:ext cx="5330128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4" name="Google Shape;104;p1"/>
            <p:cNvCxnSpPr/>
            <p:nvPr/>
          </p:nvCxnSpPr>
          <p:spPr>
            <a:xfrm>
              <a:off x="1037359" y="16354650"/>
              <a:ext cx="2075" cy="4012127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105" name="Google Shape;105;p1"/>
            <p:cNvSpPr txBox="1"/>
            <p:nvPr/>
          </p:nvSpPr>
          <p:spPr>
            <a:xfrm>
              <a:off x="1119930" y="16395507"/>
              <a:ext cx="2160603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Double Layer SMP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"/>
            <p:cNvSpPr txBox="1"/>
            <p:nvPr/>
          </p:nvSpPr>
          <p:spPr>
            <a:xfrm>
              <a:off x="8255793" y="16066342"/>
              <a:ext cx="922727" cy="3819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78206E"/>
                  </a:solidFill>
                  <a:latin typeface="Arial"/>
                  <a:ea typeface="Arial"/>
                  <a:cs typeface="Arial"/>
                  <a:sym typeface="Arial"/>
                </a:rPr>
                <a:t>4um</a:t>
              </a:r>
              <a:endParaRPr sz="3200">
                <a:solidFill>
                  <a:srgbClr val="78206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7" name="Google Shape;107;p1"/>
            <p:cNvCxnSpPr/>
            <p:nvPr/>
          </p:nvCxnSpPr>
          <p:spPr>
            <a:xfrm>
              <a:off x="8255794" y="16181264"/>
              <a:ext cx="0" cy="173386"/>
            </a:xfrm>
            <a:prstGeom prst="straightConnector1">
              <a:avLst/>
            </a:prstGeom>
            <a:noFill/>
            <a:ln cap="flat" cmpd="sng" w="12700">
              <a:solidFill>
                <a:srgbClr val="0070C0"/>
              </a:solidFill>
              <a:prstDash val="solid"/>
              <a:miter lim="800000"/>
              <a:headEnd len="sm" w="sm" type="triangle"/>
              <a:tailEnd len="sm" w="sm" type="triangle"/>
            </a:ln>
          </p:spPr>
        </p:cxnSp>
        <p:pic>
          <p:nvPicPr>
            <p:cNvPr id="108" name="Google Shape;108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613144" y="18313498"/>
              <a:ext cx="2580721" cy="184174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9" name="Google Shape;109;p1"/>
            <p:cNvCxnSpPr/>
            <p:nvPr/>
          </p:nvCxnSpPr>
          <p:spPr>
            <a:xfrm flipH="1" rot="10800000">
              <a:off x="1422566" y="18471961"/>
              <a:ext cx="2549087" cy="985106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0" name="Google Shape;110;p1"/>
            <p:cNvSpPr txBox="1"/>
            <p:nvPr/>
          </p:nvSpPr>
          <p:spPr>
            <a:xfrm>
              <a:off x="7878087" y="16340869"/>
              <a:ext cx="1864603" cy="3819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Bottom SMP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"/>
            <p:cNvSpPr txBox="1"/>
            <p:nvPr/>
          </p:nvSpPr>
          <p:spPr>
            <a:xfrm>
              <a:off x="7878087" y="15840075"/>
              <a:ext cx="1355781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Top SMP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2" name="Google Shape;112;p1"/>
            <p:cNvCxnSpPr>
              <a:endCxn id="113" idx="2"/>
            </p:cNvCxnSpPr>
            <p:nvPr/>
          </p:nvCxnSpPr>
          <p:spPr>
            <a:xfrm flipH="1" rot="5400000">
              <a:off x="1668988" y="18521813"/>
              <a:ext cx="1387800" cy="339000"/>
            </a:xfrm>
            <a:prstGeom prst="bentConnector3">
              <a:avLst>
                <a:gd fmla="val 513851" name="adj1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med" w="med" type="oval"/>
              <a:tailEnd len="med" w="med" type="triangle"/>
            </a:ln>
          </p:spPr>
        </p:cxnSp>
        <p:cxnSp>
          <p:nvCxnSpPr>
            <p:cNvPr id="114" name="Google Shape;114;p1"/>
            <p:cNvCxnSpPr>
              <a:endCxn id="115" idx="2"/>
            </p:cNvCxnSpPr>
            <p:nvPr/>
          </p:nvCxnSpPr>
          <p:spPr>
            <a:xfrm flipH="1" rot="10800000">
              <a:off x="2359837" y="18615832"/>
              <a:ext cx="1086600" cy="642300"/>
            </a:xfrm>
            <a:prstGeom prst="bentConnector2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med" w="med" type="oval"/>
              <a:tailEnd len="med" w="med" type="triangle"/>
            </a:ln>
          </p:spPr>
        </p:cxnSp>
        <p:sp>
          <p:nvSpPr>
            <p:cNvPr id="116" name="Google Shape;116;p1"/>
            <p:cNvSpPr txBox="1"/>
            <p:nvPr/>
          </p:nvSpPr>
          <p:spPr>
            <a:xfrm>
              <a:off x="1054436" y="19318578"/>
              <a:ext cx="293120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3980917" y="18252998"/>
              <a:ext cx="385466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A’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8" name="Google Shape;118;p1"/>
            <p:cNvGrpSpPr/>
            <p:nvPr/>
          </p:nvGrpSpPr>
          <p:grpSpPr>
            <a:xfrm flipH="1">
              <a:off x="1037100" y="16539777"/>
              <a:ext cx="3535620" cy="2076055"/>
              <a:chOff x="-4401701" y="3926690"/>
              <a:chExt cx="3535620" cy="2076055"/>
            </a:xfrm>
          </p:grpSpPr>
          <p:pic>
            <p:nvPicPr>
              <p:cNvPr id="119" name="Google Shape;119;p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 flipH="1">
                <a:off x="-4156156" y="3926690"/>
                <a:ext cx="2882371" cy="87141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3" name="Google Shape;113;p1"/>
              <p:cNvSpPr txBox="1"/>
              <p:nvPr/>
            </p:nvSpPr>
            <p:spPr>
              <a:xfrm>
                <a:off x="-2853744" y="5042981"/>
                <a:ext cx="1662750" cy="3413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Electrode pad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"/>
              <p:cNvSpPr txBox="1"/>
              <p:nvPr/>
            </p:nvSpPr>
            <p:spPr>
              <a:xfrm>
                <a:off x="-3969933" y="5373951"/>
                <a:ext cx="1389030" cy="6287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Metal pattern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0" name="Google Shape;120;p1"/>
              <p:cNvCxnSpPr/>
              <p:nvPr/>
            </p:nvCxnSpPr>
            <p:spPr>
              <a:xfrm flipH="1">
                <a:off x="-3280205" y="4597598"/>
                <a:ext cx="505119" cy="796031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00"/>
                <a:headEnd len="med" w="med" type="oval"/>
                <a:tailEnd len="med" w="med" type="triangle"/>
              </a:ln>
            </p:spPr>
          </p:cxnSp>
          <p:cxnSp>
            <p:nvCxnSpPr>
              <p:cNvPr id="121" name="Google Shape;121;p1"/>
              <p:cNvCxnSpPr>
                <a:endCxn id="113" idx="0"/>
              </p:cNvCxnSpPr>
              <p:nvPr/>
            </p:nvCxnSpPr>
            <p:spPr>
              <a:xfrm flipH="1">
                <a:off x="-2022369" y="4593881"/>
                <a:ext cx="222000" cy="449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00"/>
                <a:headEnd len="med" w="med" type="oval"/>
                <a:tailEnd len="med" w="med" type="triangle"/>
              </a:ln>
            </p:spPr>
          </p:cxnSp>
          <p:cxnSp>
            <p:nvCxnSpPr>
              <p:cNvPr id="122" name="Google Shape;122;p1"/>
              <p:cNvCxnSpPr/>
              <p:nvPr/>
            </p:nvCxnSpPr>
            <p:spPr>
              <a:xfrm flipH="1" rot="10800000">
                <a:off x="-4138446" y="4727595"/>
                <a:ext cx="3033625" cy="1864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23" name="Google Shape;123;p1"/>
              <p:cNvSpPr txBox="1"/>
              <p:nvPr/>
            </p:nvSpPr>
            <p:spPr>
              <a:xfrm>
                <a:off x="-1159201" y="4576161"/>
                <a:ext cx="293120" cy="3413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"/>
              <p:cNvSpPr txBox="1"/>
              <p:nvPr/>
            </p:nvSpPr>
            <p:spPr>
              <a:xfrm>
                <a:off x="-4401701" y="4576161"/>
                <a:ext cx="385466" cy="3413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A’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p1"/>
            <p:cNvSpPr/>
            <p:nvPr/>
          </p:nvSpPr>
          <p:spPr>
            <a:xfrm>
              <a:off x="8490856" y="18808636"/>
              <a:ext cx="180000" cy="180000"/>
            </a:xfrm>
            <a:prstGeom prst="rect">
              <a:avLst/>
            </a:prstGeom>
            <a:solidFill>
              <a:srgbClr val="7D9AC8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8490856" y="19129950"/>
              <a:ext cx="180000" cy="180000"/>
            </a:xfrm>
            <a:prstGeom prst="rect">
              <a:avLst/>
            </a:prstGeom>
            <a:solidFill>
              <a:srgbClr val="E3D072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8493183" y="19470521"/>
              <a:ext cx="180000" cy="180000"/>
            </a:xfrm>
            <a:prstGeom prst="rect">
              <a:avLst/>
            </a:prstGeom>
            <a:solidFill>
              <a:srgbClr val="ED9A4C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"/>
            <p:cNvSpPr txBox="1"/>
            <p:nvPr/>
          </p:nvSpPr>
          <p:spPr>
            <a:xfrm>
              <a:off x="8747682" y="18724835"/>
              <a:ext cx="702789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SMP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"/>
            <p:cNvSpPr txBox="1"/>
            <p:nvPr/>
          </p:nvSpPr>
          <p:spPr>
            <a:xfrm>
              <a:off x="8747682" y="19049214"/>
              <a:ext cx="757003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Ti/Au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"/>
            <p:cNvSpPr txBox="1"/>
            <p:nvPr/>
          </p:nvSpPr>
          <p:spPr>
            <a:xfrm>
              <a:off x="8755956" y="19389785"/>
              <a:ext cx="710480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Cu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8493442" y="19799050"/>
              <a:ext cx="180000" cy="180000"/>
            </a:xfrm>
            <a:prstGeom prst="rect">
              <a:avLst/>
            </a:prstGeom>
            <a:solidFill>
              <a:srgbClr val="DEDEDE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"/>
            <p:cNvSpPr txBox="1"/>
            <p:nvPr/>
          </p:nvSpPr>
          <p:spPr>
            <a:xfrm>
              <a:off x="8756215" y="19718313"/>
              <a:ext cx="1008094" cy="3836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Wafer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3" name="Google Shape;133;p1"/>
            <p:cNvCxnSpPr/>
            <p:nvPr/>
          </p:nvCxnSpPr>
          <p:spPr>
            <a:xfrm rot="-5400000">
              <a:off x="7298017" y="16152428"/>
              <a:ext cx="695969" cy="441164"/>
            </a:xfrm>
            <a:prstGeom prst="bentConnector3">
              <a:avLst>
                <a:gd fmla="val 892029" name="adj1"/>
              </a:avLst>
            </a:prstGeom>
            <a:noFill/>
            <a:ln cap="flat" cmpd="sng" w="19050">
              <a:solidFill>
                <a:srgbClr val="0070C0"/>
              </a:solidFill>
              <a:prstDash val="solid"/>
              <a:miter lim="800000"/>
              <a:headEnd len="med" w="med" type="oval"/>
              <a:tailEnd len="med" w="med" type="triangle"/>
            </a:ln>
          </p:spPr>
        </p:cxnSp>
        <p:cxnSp>
          <p:nvCxnSpPr>
            <p:cNvPr id="134" name="Google Shape;134;p1"/>
            <p:cNvCxnSpPr>
              <a:endCxn id="110" idx="1"/>
            </p:cNvCxnSpPr>
            <p:nvPr/>
          </p:nvCxnSpPr>
          <p:spPr>
            <a:xfrm rot="-5400000">
              <a:off x="7330737" y="16897400"/>
              <a:ext cx="912900" cy="181800"/>
            </a:xfrm>
            <a:prstGeom prst="bentConnector2">
              <a:avLst/>
            </a:prstGeom>
            <a:noFill/>
            <a:ln cap="flat" cmpd="sng" w="19050">
              <a:solidFill>
                <a:srgbClr val="0070C0"/>
              </a:solidFill>
              <a:prstDash val="solid"/>
              <a:miter lim="800000"/>
              <a:headEnd len="med" w="med" type="oval"/>
              <a:tailEnd len="med" w="med" type="triangle"/>
            </a:ln>
          </p:spPr>
        </p:cxnSp>
        <p:sp>
          <p:nvSpPr>
            <p:cNvPr id="135" name="Google Shape;135;p1"/>
            <p:cNvSpPr txBox="1"/>
            <p:nvPr/>
          </p:nvSpPr>
          <p:spPr>
            <a:xfrm>
              <a:off x="8296004" y="16600365"/>
              <a:ext cx="842641" cy="341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78206E"/>
                  </a:solidFill>
                  <a:latin typeface="Arial"/>
                  <a:ea typeface="Arial"/>
                  <a:cs typeface="Arial"/>
                  <a:sym typeface="Arial"/>
                </a:rPr>
                <a:t>30um</a:t>
              </a:r>
              <a:endParaRPr sz="3200">
                <a:solidFill>
                  <a:srgbClr val="78206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6" name="Google Shape;136;p1"/>
            <p:cNvCxnSpPr/>
            <p:nvPr/>
          </p:nvCxnSpPr>
          <p:spPr>
            <a:xfrm>
              <a:off x="8296004" y="16659291"/>
              <a:ext cx="2875" cy="243326"/>
            </a:xfrm>
            <a:prstGeom prst="straightConnector1">
              <a:avLst/>
            </a:prstGeom>
            <a:noFill/>
            <a:ln cap="flat" cmpd="sng" w="12700">
              <a:solidFill>
                <a:srgbClr val="0070C0"/>
              </a:solidFill>
              <a:prstDash val="solid"/>
              <a:miter lim="800000"/>
              <a:headEnd len="sm" w="sm" type="triangle"/>
              <a:tailEnd len="sm" w="sm" type="triangle"/>
            </a:ln>
          </p:spPr>
        </p:cxnSp>
        <p:sp>
          <p:nvSpPr>
            <p:cNvPr id="137" name="Google Shape;137;p1"/>
            <p:cNvSpPr txBox="1"/>
            <p:nvPr/>
          </p:nvSpPr>
          <p:spPr>
            <a:xfrm>
              <a:off x="8177043" y="17695683"/>
              <a:ext cx="1440570" cy="6287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Insulation SMP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8" name="Google Shape;138;p1"/>
            <p:cNvCxnSpPr>
              <a:endCxn id="137" idx="1"/>
            </p:cNvCxnSpPr>
            <p:nvPr/>
          </p:nvCxnSpPr>
          <p:spPr>
            <a:xfrm flipH="1" rot="10800000">
              <a:off x="7425543" y="18010080"/>
              <a:ext cx="751500" cy="192300"/>
            </a:xfrm>
            <a:prstGeom prst="bentConnector3">
              <a:avLst>
                <a:gd fmla="val -258124" name="adj1"/>
              </a:avLst>
            </a:prstGeom>
            <a:noFill/>
            <a:ln cap="flat" cmpd="sng" w="19050">
              <a:solidFill>
                <a:srgbClr val="0070C0"/>
              </a:solidFill>
              <a:prstDash val="solid"/>
              <a:miter lim="800000"/>
              <a:headEnd len="med" w="med" type="oval"/>
              <a:tailEnd len="med" w="med" type="triangle"/>
            </a:ln>
          </p:spPr>
        </p:cxnSp>
      </p:grpSp>
      <p:sp>
        <p:nvSpPr>
          <p:cNvPr id="139" name="Google Shape;139;p1"/>
          <p:cNvSpPr txBox="1"/>
          <p:nvPr/>
        </p:nvSpPr>
        <p:spPr>
          <a:xfrm>
            <a:off x="15247011" y="13554731"/>
            <a:ext cx="1268570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SMP deformation – young’s modulus change by temperature.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Double layer structure of SMP bending direction modification.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텍스트, 스크린샷, 그래픽 디자인, 그래픽이(가) 표시된 사진&#10;&#10;AI가 생성한 콘텐츠는 부정확할 수 있습니다." id="140" name="Google Shape;14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77491" y="5639889"/>
            <a:ext cx="12296011" cy="76404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"/>
          <p:cNvGrpSpPr/>
          <p:nvPr/>
        </p:nvGrpSpPr>
        <p:grpSpPr>
          <a:xfrm>
            <a:off x="15277491" y="16363869"/>
            <a:ext cx="3614313" cy="5230985"/>
            <a:chOff x="16724691" y="15607363"/>
            <a:chExt cx="3848737" cy="4659232"/>
          </a:xfrm>
        </p:grpSpPr>
        <p:grpSp>
          <p:nvGrpSpPr>
            <p:cNvPr id="142" name="Google Shape;142;p1"/>
            <p:cNvGrpSpPr/>
            <p:nvPr/>
          </p:nvGrpSpPr>
          <p:grpSpPr>
            <a:xfrm>
              <a:off x="16746208" y="15607363"/>
              <a:ext cx="3711961" cy="2042039"/>
              <a:chOff x="741499" y="1231411"/>
              <a:chExt cx="1769155" cy="1582120"/>
            </a:xfrm>
          </p:grpSpPr>
          <p:pic>
            <p:nvPicPr>
              <p:cNvPr descr="전자제품, 잭, 플러그이(가) 표시된 사진&#10;&#10;자동 생성된 설명" id="143" name="Google Shape;143;p1"/>
              <p:cNvPicPr preferRelativeResize="0"/>
              <p:nvPr/>
            </p:nvPicPr>
            <p:blipFill rotWithShape="1">
              <a:blip r:embed="rId8">
                <a:alphaModFix/>
              </a:blip>
              <a:srcRect b="16522" l="28631" r="46869" t="42383"/>
              <a:stretch/>
            </p:blipFill>
            <p:spPr>
              <a:xfrm rot="5400000">
                <a:off x="835016" y="1137893"/>
                <a:ext cx="1582120" cy="17691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4" name="Google Shape;144;p1"/>
              <p:cNvSpPr txBox="1"/>
              <p:nvPr/>
            </p:nvSpPr>
            <p:spPr>
              <a:xfrm>
                <a:off x="1384283" y="1669893"/>
                <a:ext cx="634141" cy="3126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687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SMP</a:t>
                </a:r>
                <a:endParaRPr b="1" sz="2687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"/>
              <p:cNvSpPr txBox="1"/>
              <p:nvPr/>
            </p:nvSpPr>
            <p:spPr>
              <a:xfrm>
                <a:off x="1267333" y="2526419"/>
                <a:ext cx="847042" cy="2694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304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PDMS tie</a:t>
                </a:r>
                <a:endParaRPr b="1" sz="2304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46" name="Google Shape;146;p1"/>
              <p:cNvCxnSpPr/>
              <p:nvPr/>
            </p:nvCxnSpPr>
            <p:spPr>
              <a:xfrm>
                <a:off x="1245639" y="2233914"/>
                <a:ext cx="921299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47" name="Google Shape;147;p1"/>
              <p:cNvCxnSpPr/>
              <p:nvPr/>
            </p:nvCxnSpPr>
            <p:spPr>
              <a:xfrm>
                <a:off x="2166938" y="2233914"/>
                <a:ext cx="0" cy="273971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48" name="Google Shape;148;p1"/>
              <p:cNvCxnSpPr/>
              <p:nvPr/>
            </p:nvCxnSpPr>
            <p:spPr>
              <a:xfrm>
                <a:off x="1245639" y="2510266"/>
                <a:ext cx="921299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49" name="Google Shape;149;p1"/>
              <p:cNvCxnSpPr/>
              <p:nvPr/>
            </p:nvCxnSpPr>
            <p:spPr>
              <a:xfrm>
                <a:off x="1245639" y="2455922"/>
                <a:ext cx="0" cy="5196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0" name="Google Shape;150;p1"/>
              <p:cNvCxnSpPr/>
              <p:nvPr/>
            </p:nvCxnSpPr>
            <p:spPr>
              <a:xfrm rot="10800000">
                <a:off x="1195060" y="2455922"/>
                <a:ext cx="47418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1" name="Google Shape;151;p1"/>
              <p:cNvCxnSpPr/>
              <p:nvPr/>
            </p:nvCxnSpPr>
            <p:spPr>
              <a:xfrm rot="10800000">
                <a:off x="1195060" y="2455922"/>
                <a:ext cx="0" cy="3137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2" name="Google Shape;152;p1"/>
              <p:cNvCxnSpPr/>
              <p:nvPr/>
            </p:nvCxnSpPr>
            <p:spPr>
              <a:xfrm>
                <a:off x="1097422" y="2365473"/>
                <a:ext cx="97638" cy="11643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3" name="Google Shape;153;p1"/>
              <p:cNvCxnSpPr/>
              <p:nvPr/>
            </p:nvCxnSpPr>
            <p:spPr>
              <a:xfrm flipH="1" rot="10800000">
                <a:off x="1097422" y="2262161"/>
                <a:ext cx="100211" cy="10331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4" name="Google Shape;154;p1"/>
              <p:cNvCxnSpPr/>
              <p:nvPr/>
            </p:nvCxnSpPr>
            <p:spPr>
              <a:xfrm rot="10800000">
                <a:off x="1199391" y="2291377"/>
                <a:ext cx="47418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5" name="Google Shape;155;p1"/>
              <p:cNvCxnSpPr/>
              <p:nvPr/>
            </p:nvCxnSpPr>
            <p:spPr>
              <a:xfrm rot="10800000">
                <a:off x="1199063" y="2262223"/>
                <a:ext cx="0" cy="3137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6" name="Google Shape;156;p1"/>
              <p:cNvCxnSpPr/>
              <p:nvPr/>
            </p:nvCxnSpPr>
            <p:spPr>
              <a:xfrm>
                <a:off x="1247240" y="2236180"/>
                <a:ext cx="0" cy="5196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57" name="Google Shape;157;p1"/>
              <p:cNvSpPr/>
              <p:nvPr/>
            </p:nvSpPr>
            <p:spPr>
              <a:xfrm>
                <a:off x="1420831" y="2277909"/>
                <a:ext cx="23461" cy="180453"/>
              </a:xfrm>
              <a:prstGeom prst="rect">
                <a:avLst/>
              </a:prstGeom>
              <a:noFill/>
              <a:ln cap="flat" cmpd="sng" w="9525">
                <a:solidFill>
                  <a:srgbClr val="5B9BD5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28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8" name="Google Shape;158;p1"/>
            <p:cNvGrpSpPr/>
            <p:nvPr/>
          </p:nvGrpSpPr>
          <p:grpSpPr>
            <a:xfrm>
              <a:off x="16724691" y="17709322"/>
              <a:ext cx="3848737" cy="2557273"/>
              <a:chOff x="2483890" y="1174149"/>
              <a:chExt cx="2457077" cy="1566627"/>
            </a:xfrm>
          </p:grpSpPr>
          <p:pic>
            <p:nvPicPr>
              <p:cNvPr descr="공구, 장치, 커넥터, 디자인이(가) 표시된 사진&#10;&#10;자동 생성된 설명" id="159" name="Google Shape;159;p1"/>
              <p:cNvPicPr preferRelativeResize="0"/>
              <p:nvPr/>
            </p:nvPicPr>
            <p:blipFill rotWithShape="1">
              <a:blip r:embed="rId9">
                <a:alphaModFix/>
              </a:blip>
              <a:srcRect b="36188" l="37158" r="39741" t="50113"/>
              <a:stretch/>
            </p:blipFill>
            <p:spPr>
              <a:xfrm>
                <a:off x="2483890" y="1854231"/>
                <a:ext cx="2368323" cy="87196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전자 공학, 실내, 회로, 전자제품이(가) 표시된 사진&#10;&#10;자동 생성된 설명" id="160" name="Google Shape;160;p1"/>
              <p:cNvPicPr preferRelativeResize="0"/>
              <p:nvPr/>
            </p:nvPicPr>
            <p:blipFill rotWithShape="1">
              <a:blip r:embed="rId10">
                <a:alphaModFix/>
              </a:blip>
              <a:srcRect b="33894" l="37945" r="34747" t="52257"/>
              <a:stretch/>
            </p:blipFill>
            <p:spPr>
              <a:xfrm>
                <a:off x="2483890" y="1174149"/>
                <a:ext cx="2368323" cy="80297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1" name="Google Shape;161;p1"/>
              <p:cNvSpPr txBox="1"/>
              <p:nvPr/>
            </p:nvSpPr>
            <p:spPr>
              <a:xfrm>
                <a:off x="2487763" y="1680197"/>
                <a:ext cx="724035" cy="298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687">
                    <a:solidFill>
                      <a:srgbClr val="FFFF00"/>
                    </a:solidFill>
                    <a:latin typeface="Arial"/>
                    <a:ea typeface="Arial"/>
                    <a:cs typeface="Arial"/>
                    <a:sym typeface="Arial"/>
                  </a:rPr>
                  <a:t>SMP</a:t>
                </a:r>
                <a:endParaRPr b="1" sz="2687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"/>
              <p:cNvSpPr txBox="1"/>
              <p:nvPr/>
            </p:nvSpPr>
            <p:spPr>
              <a:xfrm>
                <a:off x="2484737" y="2435290"/>
                <a:ext cx="1394967" cy="3054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687">
                    <a:solidFill>
                      <a:srgbClr val="FFFF00"/>
                    </a:solidFill>
                    <a:latin typeface="Arial"/>
                    <a:ea typeface="Arial"/>
                    <a:cs typeface="Arial"/>
                    <a:sym typeface="Arial"/>
                  </a:rPr>
                  <a:t>PDMS tie</a:t>
                </a:r>
                <a:endParaRPr b="1" sz="2687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"/>
              <p:cNvSpPr/>
              <p:nvPr/>
            </p:nvSpPr>
            <p:spPr>
              <a:xfrm rot="-5400000">
                <a:off x="4579277" y="1820798"/>
                <a:ext cx="51463" cy="206239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28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"/>
              <p:cNvSpPr txBox="1"/>
              <p:nvPr/>
            </p:nvSpPr>
            <p:spPr>
              <a:xfrm>
                <a:off x="3922705" y="1656283"/>
                <a:ext cx="1018262" cy="3054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687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1.2mm</a:t>
                </a:r>
                <a:endParaRPr b="1" sz="268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"/>
              <p:cNvSpPr/>
              <p:nvPr/>
            </p:nvSpPr>
            <p:spPr>
              <a:xfrm rot="-5400000">
                <a:off x="4585494" y="2570491"/>
                <a:ext cx="51463" cy="206239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28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"/>
              <p:cNvSpPr txBox="1"/>
              <p:nvPr/>
            </p:nvSpPr>
            <p:spPr>
              <a:xfrm>
                <a:off x="3908371" y="2412530"/>
                <a:ext cx="1003100" cy="3054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687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1.2mm</a:t>
                </a:r>
                <a:endParaRPr b="1" sz="268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7" name="Google Shape;167;p1"/>
          <p:cNvGrpSpPr/>
          <p:nvPr/>
        </p:nvGrpSpPr>
        <p:grpSpPr>
          <a:xfrm>
            <a:off x="21094608" y="23658869"/>
            <a:ext cx="7277100" cy="6022235"/>
            <a:chOff x="21747388" y="6849483"/>
            <a:chExt cx="7035179" cy="5856867"/>
          </a:xfrm>
        </p:grpSpPr>
        <p:sp>
          <p:nvSpPr>
            <p:cNvPr id="168" name="Google Shape;168;p1"/>
            <p:cNvSpPr txBox="1"/>
            <p:nvPr/>
          </p:nvSpPr>
          <p:spPr>
            <a:xfrm flipH="1" rot="-5400000">
              <a:off x="20229533" y="8927482"/>
              <a:ext cx="4157547" cy="5730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33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Pressure (MPa)</a:t>
              </a:r>
              <a:endParaRPr sz="27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 txBox="1"/>
            <p:nvPr/>
          </p:nvSpPr>
          <p:spPr>
            <a:xfrm flipH="1">
              <a:off x="24066374" y="12049631"/>
              <a:ext cx="3060825" cy="5385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33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Strain (10mm/s)</a:t>
              </a:r>
              <a:endParaRPr sz="27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aphicFrame>
          <p:nvGraphicFramePr>
            <p:cNvPr id="170" name="Google Shape;170;p1"/>
            <p:cNvGraphicFramePr/>
            <p:nvPr/>
          </p:nvGraphicFramePr>
          <p:xfrm>
            <a:off x="21747388" y="6849483"/>
            <a:ext cx="7035179" cy="5856867"/>
          </p:xfrm>
          <a:graphic>
            <a:graphicData uri="http://schemas.openxmlformats.org/presentationml/2006/ole">
              <mc:AlternateContent>
                <mc:Choice Requires="v">
                  <p:oleObj r:id="rId11" imgH="5856867" imgW="7035179" progId="Origin95.Graph" spid="_x0000_s1">
                    <p:embed/>
                  </p:oleObj>
                </mc:Choice>
                <mc:Fallback>
                  <p:oleObj r:id="rId12" imgH="5856867" imgW="7035179" progId="Origin95.Graph">
                    <p:embed/>
                    <p:pic>
                      <p:nvPicPr>
                        <p:cNvPr id="170" name="Google Shape;170;p1"/>
                        <p:cNvPicPr preferRelativeResize="0"/>
                        <p:nvPr/>
                      </p:nvPicPr>
                      <p:blipFill rotWithShape="1">
                        <a:blip r:embed="rId13">
                          <a:alphaModFix/>
                        </a:blip>
                        <a:srcRect b="0" l="0" r="0" t="0"/>
                        <a:stretch/>
                      </p:blipFill>
                      <p:spPr>
                        <a:xfrm>
                          <a:off x="21747388" y="6849483"/>
                          <a:ext cx="7035179" cy="58568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1" name="Google Shape;171;p1"/>
            <p:cNvSpPr/>
            <p:nvPr/>
          </p:nvSpPr>
          <p:spPr>
            <a:xfrm>
              <a:off x="24523575" y="10729655"/>
              <a:ext cx="1284179" cy="378611"/>
            </a:xfrm>
            <a:custGeom>
              <a:rect b="b" l="l" r="r" t="t"/>
              <a:pathLst>
                <a:path extrusionOk="0" h="277060" w="1389159">
                  <a:moveTo>
                    <a:pt x="0" y="277060"/>
                  </a:moveTo>
                  <a:cubicBezTo>
                    <a:pt x="202406" y="247691"/>
                    <a:pt x="404813" y="218322"/>
                    <a:pt x="633413" y="172285"/>
                  </a:cubicBezTo>
                  <a:cubicBezTo>
                    <a:pt x="862013" y="126248"/>
                    <a:pt x="1288256" y="11154"/>
                    <a:pt x="1371600" y="835"/>
                  </a:cubicBezTo>
                  <a:cubicBezTo>
                    <a:pt x="1454944" y="-9484"/>
                    <a:pt x="1219200" y="78623"/>
                    <a:pt x="1133475" y="110373"/>
                  </a:cubicBezTo>
                  <a:cubicBezTo>
                    <a:pt x="1047750" y="142123"/>
                    <a:pt x="965200" y="170697"/>
                    <a:pt x="857250" y="191335"/>
                  </a:cubicBezTo>
                  <a:cubicBezTo>
                    <a:pt x="749300" y="211973"/>
                    <a:pt x="485775" y="234198"/>
                    <a:pt x="485775" y="234198"/>
                  </a:cubicBezTo>
                  <a:lnTo>
                    <a:pt x="0" y="27706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28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"/>
            <p:cNvSpPr txBox="1"/>
            <p:nvPr/>
          </p:nvSpPr>
          <p:spPr>
            <a:xfrm flipH="1">
              <a:off x="23422036" y="9443899"/>
              <a:ext cx="3105964" cy="5527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33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SMP Bending</a:t>
              </a:r>
              <a:endParaRPr sz="27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3" name="Google Shape;173;p1"/>
            <p:cNvCxnSpPr/>
            <p:nvPr/>
          </p:nvCxnSpPr>
          <p:spPr>
            <a:xfrm>
              <a:off x="24865817" y="10084897"/>
              <a:ext cx="661005" cy="840411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74" name="Google Shape;174;p1"/>
            <p:cNvSpPr txBox="1"/>
            <p:nvPr/>
          </p:nvSpPr>
          <p:spPr>
            <a:xfrm flipH="1">
              <a:off x="25484401" y="7857909"/>
              <a:ext cx="2743235" cy="5385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33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SMP Closing</a:t>
              </a:r>
              <a:endParaRPr sz="27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5" name="Google Shape;175;p1"/>
            <p:cNvCxnSpPr/>
            <p:nvPr/>
          </p:nvCxnSpPr>
          <p:spPr>
            <a:xfrm>
              <a:off x="26363363" y="8369191"/>
              <a:ext cx="339088" cy="1211699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176" name="Google Shape;176;p1"/>
          <p:cNvSpPr txBox="1"/>
          <p:nvPr/>
        </p:nvSpPr>
        <p:spPr>
          <a:xfrm>
            <a:off x="15258267" y="21962382"/>
            <a:ext cx="12047283" cy="1557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8576" lvl="0" marL="54857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24"/>
              <a:buFont typeface="Arial"/>
              <a:buChar char="•"/>
            </a:pPr>
            <a:r>
              <a:rPr b="1" lang="en-US" sz="3124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Bending deformation identified by t-peel analysis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Strain increased in PDMS gradually increased pressure.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Roll line appeared in SMP electrode while strain increased.</a:t>
            </a:r>
            <a:endParaRPr/>
          </a:p>
        </p:txBody>
      </p:sp>
      <p:pic>
        <p:nvPicPr>
          <p:cNvPr descr="그래픽, 그래픽 디자인, 예술, 디자인이(가) 표시된 사진&#10;&#10;AI가 생성한 콘텐츠는 부정확할 수 있습니다." id="177" name="Google Shape;177;p1"/>
          <p:cNvPicPr preferRelativeResize="0"/>
          <p:nvPr/>
        </p:nvPicPr>
        <p:blipFill rotWithShape="1">
          <a:blip r:embed="rId14">
            <a:alphaModFix/>
          </a:blip>
          <a:srcRect b="0" l="60935" r="5642" t="45360"/>
          <a:stretch/>
        </p:blipFill>
        <p:spPr>
          <a:xfrm>
            <a:off x="23063480" y="16141707"/>
            <a:ext cx="5105290" cy="62191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그래픽, 그래픽 디자인, 디자인, 예술이(가) 표시된 사진&#10;&#10;AI가 생성한 콘텐츠는 부정확할 수 있습니다." id="178" name="Google Shape;178;p1"/>
          <p:cNvPicPr preferRelativeResize="0"/>
          <p:nvPr/>
        </p:nvPicPr>
        <p:blipFill rotWithShape="1">
          <a:blip r:embed="rId15">
            <a:alphaModFix/>
          </a:blip>
          <a:srcRect b="2098" l="0" r="67871" t="42799"/>
          <a:stretch/>
        </p:blipFill>
        <p:spPr>
          <a:xfrm>
            <a:off x="18275790" y="16271727"/>
            <a:ext cx="5105290" cy="575345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"/>
          <p:cNvSpPr txBox="1"/>
          <p:nvPr/>
        </p:nvSpPr>
        <p:spPr>
          <a:xfrm>
            <a:off x="15258267" y="29537964"/>
            <a:ext cx="1256561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8576" lvl="0" marL="54857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SMP bending and closing confirmation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PDMS compared with SMP bending and closing properties.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Pulling test for verifying SMP’s nerve holding force.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스크린샷, 그래픽, 디자인이(가) 표시된 사진&#10;&#10;AI가 생성한 콘텐츠는 부정확할 수 있습니다." id="180" name="Google Shape;180;p1"/>
          <p:cNvPicPr preferRelativeResize="0"/>
          <p:nvPr/>
        </p:nvPicPr>
        <p:blipFill rotWithShape="1">
          <a:blip r:embed="rId16">
            <a:alphaModFix/>
          </a:blip>
          <a:srcRect b="9061" l="53122" r="7545" t="35780"/>
          <a:stretch/>
        </p:blipFill>
        <p:spPr>
          <a:xfrm>
            <a:off x="15277491" y="23733954"/>
            <a:ext cx="6364939" cy="624017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905423" y="20222605"/>
            <a:ext cx="1365738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8576" lvl="0" marL="54857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SMP fabrication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Particular condition of SMP used for flexibility secured.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Semiconductor fabrication process possibility.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48576" lvl="0" marL="54857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Electrode line structure improvement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Electrode bending properties consider to maintain conductivity.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Double layer SMP lead bending and closing activation.</a:t>
            </a:r>
            <a:endParaRPr/>
          </a:p>
        </p:txBody>
      </p:sp>
      <p:grpSp>
        <p:nvGrpSpPr>
          <p:cNvPr id="182" name="Google Shape;182;p1"/>
          <p:cNvGrpSpPr/>
          <p:nvPr/>
        </p:nvGrpSpPr>
        <p:grpSpPr>
          <a:xfrm>
            <a:off x="28734200" y="5912372"/>
            <a:ext cx="10245759" cy="4555039"/>
            <a:chOff x="51920828" y="7081771"/>
            <a:chExt cx="10054288" cy="4278990"/>
          </a:xfrm>
        </p:grpSpPr>
        <p:pic>
          <p:nvPicPr>
            <p:cNvPr id="183" name="Google Shape;183;p1"/>
            <p:cNvPicPr preferRelativeResize="0"/>
            <p:nvPr/>
          </p:nvPicPr>
          <p:blipFill rotWithShape="1">
            <a:blip r:embed="rId17">
              <a:alphaModFix/>
            </a:blip>
            <a:srcRect b="34128" l="21486" r="45284" t="25506"/>
            <a:stretch/>
          </p:blipFill>
          <p:spPr>
            <a:xfrm>
              <a:off x="51920828" y="7147819"/>
              <a:ext cx="5410044" cy="42129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"/>
            <p:cNvPicPr preferRelativeResize="0"/>
            <p:nvPr/>
          </p:nvPicPr>
          <p:blipFill rotWithShape="1">
            <a:blip r:embed="rId17">
              <a:alphaModFix/>
            </a:blip>
            <a:srcRect b="25359" l="60504" r="22649" t="56069"/>
            <a:stretch/>
          </p:blipFill>
          <p:spPr>
            <a:xfrm>
              <a:off x="54728610" y="7217975"/>
              <a:ext cx="5362672" cy="34146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"/>
            <p:cNvSpPr txBox="1"/>
            <p:nvPr/>
          </p:nvSpPr>
          <p:spPr>
            <a:xfrm>
              <a:off x="57142065" y="7081771"/>
              <a:ext cx="4833051" cy="6844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Stimulation artifact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"/>
            <p:cNvSpPr txBox="1"/>
            <p:nvPr/>
          </p:nvSpPr>
          <p:spPr>
            <a:xfrm>
              <a:off x="58030650" y="9915615"/>
              <a:ext cx="2810598" cy="456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Amplitude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7" name="Google Shape;187;p1"/>
            <p:cNvCxnSpPr/>
            <p:nvPr/>
          </p:nvCxnSpPr>
          <p:spPr>
            <a:xfrm>
              <a:off x="58030650" y="9909875"/>
              <a:ext cx="0" cy="626395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cxnSp>
          <p:nvCxnSpPr>
            <p:cNvPr id="188" name="Google Shape;188;p1"/>
            <p:cNvCxnSpPr/>
            <p:nvPr/>
          </p:nvCxnSpPr>
          <p:spPr>
            <a:xfrm flipH="1" rot="10800000">
              <a:off x="57114423" y="7559113"/>
              <a:ext cx="1368341" cy="517338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med" w="med" type="oval"/>
              <a:tailEnd len="sm" w="sm" type="none"/>
            </a:ln>
          </p:spPr>
        </p:cxnSp>
      </p:grpSp>
      <p:grpSp>
        <p:nvGrpSpPr>
          <p:cNvPr id="189" name="Google Shape;189;p1"/>
          <p:cNvGrpSpPr/>
          <p:nvPr/>
        </p:nvGrpSpPr>
        <p:grpSpPr>
          <a:xfrm>
            <a:off x="35696805" y="9195921"/>
            <a:ext cx="3283154" cy="3207612"/>
            <a:chOff x="57568720" y="5697082"/>
            <a:chExt cx="3283154" cy="3417016"/>
          </a:xfrm>
        </p:grpSpPr>
        <p:pic>
          <p:nvPicPr>
            <p:cNvPr id="190" name="Google Shape;190;p1"/>
            <p:cNvPicPr preferRelativeResize="0"/>
            <p:nvPr/>
          </p:nvPicPr>
          <p:blipFill rotWithShape="1">
            <a:blip r:embed="rId18">
              <a:alphaModFix/>
            </a:blip>
            <a:srcRect b="11569" l="32374" r="35203" t="11285"/>
            <a:stretch/>
          </p:blipFill>
          <p:spPr>
            <a:xfrm>
              <a:off x="57945091" y="6274097"/>
              <a:ext cx="2677584" cy="28400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1" name="Google Shape;191;p1"/>
            <p:cNvGrpSpPr/>
            <p:nvPr/>
          </p:nvGrpSpPr>
          <p:grpSpPr>
            <a:xfrm rot="-3166473">
              <a:off x="57989911" y="6032006"/>
              <a:ext cx="1812156" cy="1956982"/>
              <a:chOff x="-2415096" y="5328525"/>
              <a:chExt cx="1478337" cy="1234640"/>
            </a:xfrm>
          </p:grpSpPr>
          <p:cxnSp>
            <p:nvCxnSpPr>
              <p:cNvPr id="192" name="Google Shape;192;p1"/>
              <p:cNvCxnSpPr/>
              <p:nvPr/>
            </p:nvCxnSpPr>
            <p:spPr>
              <a:xfrm rot="3166473">
                <a:off x="-1916703" y="5321076"/>
                <a:ext cx="601221" cy="1249537"/>
              </a:xfrm>
              <a:prstGeom prst="straightConnector1">
                <a:avLst/>
              </a:prstGeom>
              <a:noFill/>
              <a:ln cap="flat" cmpd="sng" w="76200">
                <a:solidFill>
                  <a:srgbClr val="EFF7F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93" name="Google Shape;193;p1"/>
              <p:cNvCxnSpPr/>
              <p:nvPr/>
            </p:nvCxnSpPr>
            <p:spPr>
              <a:xfrm rot="3166473">
                <a:off x="-1930929" y="5204480"/>
                <a:ext cx="378548" cy="1403908"/>
              </a:xfrm>
              <a:prstGeom prst="straightConnector1">
                <a:avLst/>
              </a:prstGeom>
              <a:noFill/>
              <a:ln cap="flat" cmpd="sng" w="76200">
                <a:solidFill>
                  <a:srgbClr val="EFF7F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194" name="Google Shape;194;p1"/>
            <p:cNvGrpSpPr/>
            <p:nvPr/>
          </p:nvGrpSpPr>
          <p:grpSpPr>
            <a:xfrm rot="1370668">
              <a:off x="58803020" y="6616554"/>
              <a:ext cx="1709447" cy="1976260"/>
              <a:chOff x="2365633" y="10417831"/>
              <a:chExt cx="1540731" cy="1397826"/>
            </a:xfrm>
          </p:grpSpPr>
          <p:sp>
            <p:nvSpPr>
              <p:cNvPr id="195" name="Google Shape;195;p1"/>
              <p:cNvSpPr/>
              <p:nvPr/>
            </p:nvSpPr>
            <p:spPr>
              <a:xfrm rot="7119623">
                <a:off x="2710302" y="10649042"/>
                <a:ext cx="1071854" cy="918760"/>
              </a:xfrm>
              <a:prstGeom prst="arc">
                <a:avLst>
                  <a:gd fmla="val 17622303" name="adj1"/>
                  <a:gd fmla="val 20200154" name="adj2"/>
                </a:avLst>
              </a:prstGeom>
              <a:noFill/>
              <a:ln cap="flat" cmpd="sng" w="57150">
                <a:solidFill>
                  <a:schemeClr val="dk1">
                    <a:alpha val="70980"/>
                  </a:schemeClr>
                </a:solidFill>
                <a:prstDash val="dash"/>
                <a:miter lim="800000"/>
                <a:headEnd len="med" w="med" type="stealth"/>
                <a:tailEnd len="sm" w="sm" type="none"/>
              </a:ln>
              <a:effectLst>
                <a:outerShdw blurRad="50800" sx="102000" rotWithShape="0" algn="l" dist="38100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"/>
              <p:cNvSpPr/>
              <p:nvPr/>
            </p:nvSpPr>
            <p:spPr>
              <a:xfrm flipH="1" rot="-8881780">
                <a:off x="2541772" y="10732359"/>
                <a:ext cx="884695" cy="918762"/>
              </a:xfrm>
              <a:prstGeom prst="arc">
                <a:avLst>
                  <a:gd fmla="val 17622303" name="adj1"/>
                  <a:gd fmla="val 20157405" name="adj2"/>
                </a:avLst>
              </a:prstGeom>
              <a:noFill/>
              <a:ln cap="flat" cmpd="sng" w="57150">
                <a:solidFill>
                  <a:schemeClr val="dk1">
                    <a:alpha val="70980"/>
                  </a:schemeClr>
                </a:solidFill>
                <a:prstDash val="dash"/>
                <a:miter lim="800000"/>
                <a:headEnd len="med" w="med" type="stealth"/>
                <a:tailEnd len="sm" w="sm" type="none"/>
              </a:ln>
              <a:effectLst>
                <a:outerShdw blurRad="50800" sx="102000" rotWithShape="0" algn="l" dist="38100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7" name="Google Shape;197;p1"/>
            <p:cNvSpPr txBox="1"/>
            <p:nvPr/>
          </p:nvSpPr>
          <p:spPr>
            <a:xfrm>
              <a:off x="58905832" y="8569038"/>
              <a:ext cx="1946042" cy="523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0.1 mA</a:t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1"/>
          <p:cNvGrpSpPr/>
          <p:nvPr/>
        </p:nvGrpSpPr>
        <p:grpSpPr>
          <a:xfrm>
            <a:off x="36004146" y="11929438"/>
            <a:ext cx="3389891" cy="3229690"/>
            <a:chOff x="60569561" y="5682737"/>
            <a:chExt cx="3389891" cy="3432195"/>
          </a:xfrm>
        </p:grpSpPr>
        <p:pic>
          <p:nvPicPr>
            <p:cNvPr id="199" name="Google Shape;199;p1"/>
            <p:cNvPicPr preferRelativeResize="0"/>
            <p:nvPr/>
          </p:nvPicPr>
          <p:blipFill rotWithShape="1">
            <a:blip r:embed="rId19">
              <a:alphaModFix/>
            </a:blip>
            <a:srcRect b="12045" l="33040" r="26714" t="3139"/>
            <a:stretch/>
          </p:blipFill>
          <p:spPr>
            <a:xfrm>
              <a:off x="60640286" y="6274262"/>
              <a:ext cx="2674534" cy="284067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0" name="Google Shape;200;p1"/>
            <p:cNvGrpSpPr/>
            <p:nvPr/>
          </p:nvGrpSpPr>
          <p:grpSpPr>
            <a:xfrm rot="-3166473">
              <a:off x="61019926" y="6031263"/>
              <a:ext cx="1905700" cy="2076671"/>
              <a:chOff x="-2257328" y="5623318"/>
              <a:chExt cx="1653275" cy="1190536"/>
            </a:xfrm>
          </p:grpSpPr>
          <p:cxnSp>
            <p:nvCxnSpPr>
              <p:cNvPr id="201" name="Google Shape;201;p1"/>
              <p:cNvCxnSpPr/>
              <p:nvPr/>
            </p:nvCxnSpPr>
            <p:spPr>
              <a:xfrm rot="3166473">
                <a:off x="-1561474" y="5645637"/>
                <a:ext cx="624571" cy="1145898"/>
              </a:xfrm>
              <a:prstGeom prst="straightConnector1">
                <a:avLst/>
              </a:prstGeom>
              <a:noFill/>
              <a:ln cap="flat" cmpd="sng" w="76200">
                <a:solidFill>
                  <a:srgbClr val="EFF7F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02" name="Google Shape;202;p1"/>
              <p:cNvCxnSpPr/>
              <p:nvPr/>
            </p:nvCxnSpPr>
            <p:spPr>
              <a:xfrm rot="3166473">
                <a:off x="-1703072" y="5444965"/>
                <a:ext cx="205426" cy="1494064"/>
              </a:xfrm>
              <a:prstGeom prst="straightConnector1">
                <a:avLst/>
              </a:prstGeom>
              <a:noFill/>
              <a:ln cap="flat" cmpd="sng" w="76200">
                <a:solidFill>
                  <a:srgbClr val="EFF7F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03" name="Google Shape;203;p1"/>
            <p:cNvGrpSpPr/>
            <p:nvPr/>
          </p:nvGrpSpPr>
          <p:grpSpPr>
            <a:xfrm>
              <a:off x="60906848" y="7082039"/>
              <a:ext cx="3052604" cy="939173"/>
              <a:chOff x="2152159" y="9485341"/>
              <a:chExt cx="2301243" cy="2376082"/>
            </a:xfrm>
          </p:grpSpPr>
          <p:sp>
            <p:nvSpPr>
              <p:cNvPr id="204" name="Google Shape;204;p1"/>
              <p:cNvSpPr/>
              <p:nvPr/>
            </p:nvSpPr>
            <p:spPr>
              <a:xfrm rot="3995056">
                <a:off x="2639891" y="10322425"/>
                <a:ext cx="884698" cy="1621695"/>
              </a:xfrm>
              <a:prstGeom prst="arc">
                <a:avLst>
                  <a:gd fmla="val 17115818" name="adj1"/>
                  <a:gd fmla="val 562854" name="adj2"/>
                </a:avLst>
              </a:prstGeom>
              <a:noFill/>
              <a:ln cap="flat" cmpd="sng" w="57150">
                <a:solidFill>
                  <a:schemeClr val="dk1">
                    <a:alpha val="70980"/>
                  </a:schemeClr>
                </a:solidFill>
                <a:prstDash val="dash"/>
                <a:miter lim="800000"/>
                <a:headEnd len="med" w="med" type="stealth"/>
                <a:tailEnd len="sm" w="sm" type="none"/>
              </a:ln>
              <a:effectLst>
                <a:outerShdw blurRad="50800" sx="102000" rotWithShape="0" algn="l" dist="38100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"/>
              <p:cNvSpPr/>
              <p:nvPr/>
            </p:nvSpPr>
            <p:spPr>
              <a:xfrm flipH="1" rot="-7240448">
                <a:off x="2419603" y="9846237"/>
                <a:ext cx="1766356" cy="1627900"/>
              </a:xfrm>
              <a:prstGeom prst="arc">
                <a:avLst>
                  <a:gd fmla="val 17622303" name="adj1"/>
                  <a:gd fmla="val 21156881" name="adj2"/>
                </a:avLst>
              </a:prstGeom>
              <a:noFill/>
              <a:ln cap="flat" cmpd="sng" w="57150">
                <a:solidFill>
                  <a:schemeClr val="dk1">
                    <a:alpha val="70980"/>
                  </a:schemeClr>
                </a:solidFill>
                <a:prstDash val="dash"/>
                <a:miter lim="800000"/>
                <a:headEnd len="med" w="med" type="stealth"/>
                <a:tailEnd len="sm" w="sm" type="none"/>
              </a:ln>
              <a:effectLst>
                <a:outerShdw blurRad="50800" sx="102000" rotWithShape="0" algn="l" dist="38100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6" name="Google Shape;206;p1"/>
            <p:cNvSpPr txBox="1"/>
            <p:nvPr/>
          </p:nvSpPr>
          <p:spPr>
            <a:xfrm>
              <a:off x="61547492" y="8575956"/>
              <a:ext cx="1997882" cy="523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1.0 mA</a:t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1"/>
          <p:cNvSpPr/>
          <p:nvPr/>
        </p:nvSpPr>
        <p:spPr>
          <a:xfrm>
            <a:off x="28591183" y="4921795"/>
            <a:ext cx="10236846" cy="611304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VIVO-ELECTRICAL STIMULATION 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"/>
          <p:cNvSpPr txBox="1"/>
          <p:nvPr/>
        </p:nvSpPr>
        <p:spPr>
          <a:xfrm>
            <a:off x="28254510" y="19026310"/>
            <a:ext cx="1057352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and high electrical stimulation 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Foot moving angle differences.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CNAP recorded in high electrical stimulation.</a:t>
            </a:r>
            <a:endParaRPr/>
          </a:p>
        </p:txBody>
      </p:sp>
      <p:sp>
        <p:nvSpPr>
          <p:cNvPr id="209" name="Google Shape;209;p1"/>
          <p:cNvSpPr/>
          <p:nvPr/>
        </p:nvSpPr>
        <p:spPr>
          <a:xfrm>
            <a:off x="28548379" y="21352931"/>
            <a:ext cx="10163556" cy="558842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VIVO-VON-FREY STIMULATION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"/>
          <p:cNvSpPr txBox="1"/>
          <p:nvPr/>
        </p:nvSpPr>
        <p:spPr>
          <a:xfrm>
            <a:off x="28548379" y="28317615"/>
            <a:ext cx="1016355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8576" lvl="0" marL="54857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Foot stimulation recording 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Von-Frey stimulation on middle of rat foot with different stimuli weight.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Sciatic nerve stimulation differently by weight.</a:t>
            </a:r>
            <a:endParaRPr/>
          </a:p>
          <a:p>
            <a:pPr indent="-548576" lvl="0" marL="86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Various type of stimulation could be recorded through nerve</a:t>
            </a:r>
            <a:endParaRPr/>
          </a:p>
        </p:txBody>
      </p:sp>
      <p:pic>
        <p:nvPicPr>
          <p:cNvPr descr="텍스트, 만화 영화, 포유류이(가) 표시된 사진&#10;&#10;AI가 생성한 콘텐츠는 부정확할 수 있습니다." id="211" name="Google Shape;211;p1"/>
          <p:cNvPicPr preferRelativeResize="0"/>
          <p:nvPr/>
        </p:nvPicPr>
        <p:blipFill rotWithShape="1">
          <a:blip r:embed="rId20">
            <a:alphaModFix/>
          </a:blip>
          <a:srcRect b="31370" l="0" r="0" t="11495"/>
          <a:stretch/>
        </p:blipFill>
        <p:spPr>
          <a:xfrm>
            <a:off x="28548379" y="22069971"/>
            <a:ext cx="10512604" cy="645201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"/>
          <p:cNvSpPr/>
          <p:nvPr/>
        </p:nvSpPr>
        <p:spPr>
          <a:xfrm>
            <a:off x="39609486" y="28304913"/>
            <a:ext cx="10276114" cy="534973"/>
          </a:xfrm>
          <a:prstGeom prst="roundRect">
            <a:avLst>
              <a:gd fmla="val 36435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ACKNOWLEDGMENT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스크린샷이(가) 표시된 사진&#10;&#10;AI 생성 콘텐츠는 정확하지 않을 수 있습니다." id="213" name="Google Shape;213;p1"/>
          <p:cNvPicPr preferRelativeResize="0"/>
          <p:nvPr/>
        </p:nvPicPr>
        <p:blipFill rotWithShape="1">
          <a:blip r:embed="rId21">
            <a:alphaModFix/>
          </a:blip>
          <a:srcRect b="20559" l="0" r="31543" t="0"/>
          <a:stretch/>
        </p:blipFill>
        <p:spPr>
          <a:xfrm>
            <a:off x="28677701" y="10238811"/>
            <a:ext cx="8029746" cy="585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라인, 스크린샷이(가) 표시된 사진&#10;&#10;AI 생성 콘텐츠는 정확하지 않을 수 있습니다." id="214" name="Google Shape;214;p1"/>
          <p:cNvPicPr preferRelativeResize="0"/>
          <p:nvPr/>
        </p:nvPicPr>
        <p:blipFill rotWithShape="1">
          <a:blip r:embed="rId22">
            <a:alphaModFix/>
          </a:blip>
          <a:srcRect b="44442" l="0" r="3748" t="0"/>
          <a:stretch/>
        </p:blipFill>
        <p:spPr>
          <a:xfrm>
            <a:off x="28490561" y="15193716"/>
            <a:ext cx="10780711" cy="407516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"/>
          <p:cNvSpPr/>
          <p:nvPr/>
        </p:nvSpPr>
        <p:spPr>
          <a:xfrm>
            <a:off x="39271272" y="4765439"/>
            <a:ext cx="10836377" cy="16015233"/>
          </a:xfrm>
          <a:prstGeom prst="roundRect">
            <a:avLst>
              <a:gd fmla="val 2983" name="adj"/>
            </a:avLst>
          </a:prstGeom>
          <a:solidFill>
            <a:srgbClr val="F2F2F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sx="101000" rotWithShape="0" algn="tl" dir="2700000" dist="38100" sy="101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"/>
          <p:cNvSpPr/>
          <p:nvPr/>
        </p:nvSpPr>
        <p:spPr>
          <a:xfrm>
            <a:off x="39619009" y="21368352"/>
            <a:ext cx="10276114" cy="534973"/>
          </a:xfrm>
          <a:prstGeom prst="roundRect">
            <a:avLst>
              <a:gd fmla="val 36435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"/>
          <p:cNvGrpSpPr/>
          <p:nvPr/>
        </p:nvGrpSpPr>
        <p:grpSpPr>
          <a:xfrm>
            <a:off x="42987765" y="5820226"/>
            <a:ext cx="3428924" cy="2617959"/>
            <a:chOff x="54158436" y="12126319"/>
            <a:chExt cx="6404585" cy="2139995"/>
          </a:xfrm>
        </p:grpSpPr>
        <p:pic>
          <p:nvPicPr>
            <p:cNvPr descr="예술, 스크린샷이(가) 표시된 사진&#10;&#10;AI가 생성한 콘텐츠는 부정확할 수 있습니다." id="218" name="Google Shape;218;p1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 rot="5400000">
              <a:off x="56290731" y="9994024"/>
              <a:ext cx="2139995" cy="64045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19" name="Google Shape;219;p1"/>
            <p:cNvCxnSpPr/>
            <p:nvPr/>
          </p:nvCxnSpPr>
          <p:spPr>
            <a:xfrm>
              <a:off x="59396364" y="14175000"/>
              <a:ext cx="1033669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20" name="Google Shape;220;p1"/>
          <p:cNvGrpSpPr/>
          <p:nvPr/>
        </p:nvGrpSpPr>
        <p:grpSpPr>
          <a:xfrm>
            <a:off x="42987764" y="9014685"/>
            <a:ext cx="3443438" cy="2312332"/>
            <a:chOff x="64613809" y="17550060"/>
            <a:chExt cx="6404585" cy="2139995"/>
          </a:xfrm>
        </p:grpSpPr>
        <p:pic>
          <p:nvPicPr>
            <p:cNvPr descr="암초, 예술, 보라색이(가) 표시된 사진&#10;&#10;AI가 생성한 콘텐츠는 부정확할 수 있습니다." id="221" name="Google Shape;221;p1"/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 flipH="1">
              <a:off x="64613809" y="17550060"/>
              <a:ext cx="6404585" cy="213999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2" name="Google Shape;222;p1"/>
            <p:cNvCxnSpPr/>
            <p:nvPr/>
          </p:nvCxnSpPr>
          <p:spPr>
            <a:xfrm>
              <a:off x="69851740" y="19603543"/>
              <a:ext cx="1033669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23" name="Google Shape;223;p1"/>
          <p:cNvGrpSpPr/>
          <p:nvPr/>
        </p:nvGrpSpPr>
        <p:grpSpPr>
          <a:xfrm>
            <a:off x="39636985" y="5809380"/>
            <a:ext cx="3350779" cy="2611300"/>
            <a:chOff x="57291970" y="12462244"/>
            <a:chExt cx="5729386" cy="1856206"/>
          </a:xfrm>
        </p:grpSpPr>
        <p:pic>
          <p:nvPicPr>
            <p:cNvPr descr="그림, 스케치, 일러스트레이션, 예술이(가) 표시된 사진&#10;&#10;AI가 생성한 콘텐츠는 부정확할 수 있습니다." id="224" name="Google Shape;224;p1"/>
            <p:cNvPicPr preferRelativeResize="0"/>
            <p:nvPr/>
          </p:nvPicPr>
          <p:blipFill rotWithShape="1">
            <a:blip r:embed="rId25">
              <a:alphaModFix/>
            </a:blip>
            <a:srcRect b="10543" l="-679" r="18018" t="0"/>
            <a:stretch/>
          </p:blipFill>
          <p:spPr>
            <a:xfrm flipH="1">
              <a:off x="57291970" y="12462244"/>
              <a:ext cx="5729386" cy="1856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1"/>
            <p:cNvSpPr txBox="1"/>
            <p:nvPr/>
          </p:nvSpPr>
          <p:spPr>
            <a:xfrm>
              <a:off x="58180154" y="13081663"/>
              <a:ext cx="1434859" cy="415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TN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그림, 스케치, 일러스트레이션, 예술이(가) 표시된 사진&#10;&#10;AI가 생성한 콘텐츠는 부정확할 수 있습니다." id="226" name="Google Shape;226;p1"/>
            <p:cNvPicPr preferRelativeResize="0"/>
            <p:nvPr/>
          </p:nvPicPr>
          <p:blipFill rotWithShape="1">
            <a:blip r:embed="rId25">
              <a:alphaModFix/>
            </a:blip>
            <a:srcRect b="0" l="77538" r="0" t="90327"/>
            <a:stretch/>
          </p:blipFill>
          <p:spPr>
            <a:xfrm>
              <a:off x="61523408" y="14137295"/>
              <a:ext cx="1438567" cy="1811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"/>
            <p:cNvSpPr txBox="1"/>
            <p:nvPr/>
          </p:nvSpPr>
          <p:spPr>
            <a:xfrm>
              <a:off x="61640686" y="12724637"/>
              <a:ext cx="1380670" cy="415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PN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8" name="Google Shape;228;p1"/>
            <p:cNvCxnSpPr/>
            <p:nvPr/>
          </p:nvCxnSpPr>
          <p:spPr>
            <a:xfrm flipH="1">
              <a:off x="61346091" y="13035095"/>
              <a:ext cx="749795" cy="770421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grpSp>
        <p:nvGrpSpPr>
          <p:cNvPr id="229" name="Google Shape;229;p1"/>
          <p:cNvGrpSpPr/>
          <p:nvPr/>
        </p:nvGrpSpPr>
        <p:grpSpPr>
          <a:xfrm>
            <a:off x="39653421" y="9022960"/>
            <a:ext cx="3334343" cy="2296146"/>
            <a:chOff x="56898367" y="17870081"/>
            <a:chExt cx="6404585" cy="1872496"/>
          </a:xfrm>
        </p:grpSpPr>
        <p:pic>
          <p:nvPicPr>
            <p:cNvPr descr="그림, 스케치, 예술이(가) 표시된 사진&#10;&#10;AI가 생성한 콘텐츠는 부정확할 수 있습니다." id="230" name="Google Shape;230;p1"/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56898367" y="17870081"/>
              <a:ext cx="6404585" cy="1872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"/>
            <p:cNvSpPr txBox="1"/>
            <p:nvPr/>
          </p:nvSpPr>
          <p:spPr>
            <a:xfrm>
              <a:off x="58150502" y="18486156"/>
              <a:ext cx="1730161" cy="476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TN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"/>
            <p:cNvSpPr txBox="1"/>
            <p:nvPr/>
          </p:nvSpPr>
          <p:spPr>
            <a:xfrm>
              <a:off x="61796998" y="18193213"/>
              <a:ext cx="1505954" cy="476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PN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3" name="Google Shape;233;p1"/>
            <p:cNvCxnSpPr/>
            <p:nvPr/>
          </p:nvCxnSpPr>
          <p:spPr>
            <a:xfrm flipH="1">
              <a:off x="61346091" y="18613249"/>
              <a:ext cx="1191940" cy="543596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234" name="Google Shape;234;p1"/>
          <p:cNvSpPr txBox="1"/>
          <p:nvPr/>
        </p:nvSpPr>
        <p:spPr>
          <a:xfrm>
            <a:off x="39120385" y="8508791"/>
            <a:ext cx="455243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weeks implantation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1"/>
          <p:cNvPicPr preferRelativeResize="0"/>
          <p:nvPr/>
        </p:nvPicPr>
        <p:blipFill rotWithShape="1">
          <a:blip r:embed="rId27">
            <a:alphaModFix/>
          </a:blip>
          <a:srcRect b="6888" l="32257" r="44606" t="0"/>
          <a:stretch/>
        </p:blipFill>
        <p:spPr>
          <a:xfrm>
            <a:off x="46507399" y="8476285"/>
            <a:ext cx="3751137" cy="342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"/>
          <p:cNvPicPr preferRelativeResize="0"/>
          <p:nvPr/>
        </p:nvPicPr>
        <p:blipFill rotWithShape="1">
          <a:blip r:embed="rId27">
            <a:alphaModFix/>
          </a:blip>
          <a:srcRect b="6888" l="8068" r="67855" t="0"/>
          <a:stretch/>
        </p:blipFill>
        <p:spPr>
          <a:xfrm>
            <a:off x="46189643" y="5426347"/>
            <a:ext cx="3918006" cy="35035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1"/>
          <p:cNvGrpSpPr/>
          <p:nvPr/>
        </p:nvGrpSpPr>
        <p:grpSpPr>
          <a:xfrm>
            <a:off x="39271272" y="13710936"/>
            <a:ext cx="5583329" cy="5657643"/>
            <a:chOff x="40495590" y="12439070"/>
            <a:chExt cx="5292016" cy="6217236"/>
          </a:xfrm>
        </p:grpSpPr>
        <p:pic>
          <p:nvPicPr>
            <p:cNvPr descr="스크린샷, 라인이(가) 표시된 사진&#10;&#10;AI 생성 콘텐츠는 정확하지 않을 수 있습니다." id="238" name="Google Shape;238;p1"/>
            <p:cNvPicPr preferRelativeResize="0"/>
            <p:nvPr/>
          </p:nvPicPr>
          <p:blipFill rotWithShape="1">
            <a:blip r:embed="rId28">
              <a:alphaModFix/>
            </a:blip>
            <a:srcRect b="37911" l="5785" r="49044" t="1041"/>
            <a:stretch/>
          </p:blipFill>
          <p:spPr>
            <a:xfrm>
              <a:off x="40495590" y="12600547"/>
              <a:ext cx="5216572" cy="60557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"/>
            <p:cNvSpPr txBox="1"/>
            <p:nvPr/>
          </p:nvSpPr>
          <p:spPr>
            <a:xfrm>
              <a:off x="40736026" y="12439070"/>
              <a:ext cx="19710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Week 1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40736026" y="13800952"/>
              <a:ext cx="2102204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Week 2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"/>
            <p:cNvSpPr txBox="1"/>
            <p:nvPr/>
          </p:nvSpPr>
          <p:spPr>
            <a:xfrm>
              <a:off x="40736026" y="14989983"/>
              <a:ext cx="1815223" cy="5847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Week 3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"/>
            <p:cNvSpPr txBox="1"/>
            <p:nvPr/>
          </p:nvSpPr>
          <p:spPr>
            <a:xfrm>
              <a:off x="40731340" y="16135793"/>
              <a:ext cx="1882197" cy="5914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Week 4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"/>
            <p:cNvSpPr txBox="1"/>
            <p:nvPr/>
          </p:nvSpPr>
          <p:spPr>
            <a:xfrm>
              <a:off x="40771098" y="17336199"/>
              <a:ext cx="20320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Week 5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"/>
            <p:cNvSpPr txBox="1"/>
            <p:nvPr/>
          </p:nvSpPr>
          <p:spPr>
            <a:xfrm>
              <a:off x="43307268" y="12439070"/>
              <a:ext cx="240489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SNR : 4.9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"/>
            <p:cNvSpPr txBox="1"/>
            <p:nvPr/>
          </p:nvSpPr>
          <p:spPr>
            <a:xfrm>
              <a:off x="43307268" y="13800953"/>
              <a:ext cx="2151026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SNR : 9.4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"/>
            <p:cNvSpPr txBox="1"/>
            <p:nvPr/>
          </p:nvSpPr>
          <p:spPr>
            <a:xfrm>
              <a:off x="43307268" y="14989983"/>
              <a:ext cx="2387028" cy="584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SNR : 11.6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"/>
            <p:cNvSpPr txBox="1"/>
            <p:nvPr/>
          </p:nvSpPr>
          <p:spPr>
            <a:xfrm>
              <a:off x="43312088" y="16142487"/>
              <a:ext cx="247551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SNR : 15.9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"/>
            <p:cNvSpPr txBox="1"/>
            <p:nvPr/>
          </p:nvSpPr>
          <p:spPr>
            <a:xfrm>
              <a:off x="43312088" y="17336199"/>
              <a:ext cx="247551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SNR : 15.3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9" name="Google Shape;249;p1"/>
          <p:cNvSpPr/>
          <p:nvPr/>
        </p:nvSpPr>
        <p:spPr>
          <a:xfrm>
            <a:off x="2158931" y="4921795"/>
            <a:ext cx="10236846" cy="611304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"/>
          <p:cNvSpPr/>
          <p:nvPr/>
        </p:nvSpPr>
        <p:spPr>
          <a:xfrm>
            <a:off x="2158931" y="14813785"/>
            <a:ext cx="10236846" cy="623734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FABRICATION PROCESS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"/>
          <p:cNvSpPr/>
          <p:nvPr/>
        </p:nvSpPr>
        <p:spPr>
          <a:xfrm>
            <a:off x="2158931" y="23733954"/>
            <a:ext cx="10236846" cy="623734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‘AUTO-CUFF’ STRUCTURE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"/>
          <p:cNvSpPr/>
          <p:nvPr/>
        </p:nvSpPr>
        <p:spPr>
          <a:xfrm>
            <a:off x="16366985" y="4909365"/>
            <a:ext cx="10236846" cy="623734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‘AUTO-CUFF’ MECHANISM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"/>
          <p:cNvSpPr/>
          <p:nvPr/>
        </p:nvSpPr>
        <p:spPr>
          <a:xfrm>
            <a:off x="16367272" y="15266382"/>
            <a:ext cx="10236846" cy="623734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BENDING &amp; CLOSING PROPERTIES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"/>
          <p:cNvSpPr/>
          <p:nvPr/>
        </p:nvSpPr>
        <p:spPr>
          <a:xfrm>
            <a:off x="39606867" y="4921795"/>
            <a:ext cx="10276114" cy="623733"/>
          </a:xfrm>
          <a:prstGeom prst="roundRect">
            <a:avLst>
              <a:gd fmla="val 36435" name="adj"/>
            </a:avLst>
          </a:prstGeom>
          <a:gradFill>
            <a:gsLst>
              <a:gs pos="0">
                <a:srgbClr val="D9E5F8"/>
              </a:gs>
              <a:gs pos="51000">
                <a:srgbClr val="D8D8D8"/>
              </a:gs>
              <a:gs pos="80000">
                <a:srgbClr val="D8D8D8"/>
              </a:gs>
              <a:gs pos="97000">
                <a:srgbClr val="BFBFBF"/>
              </a:gs>
              <a:gs pos="100000">
                <a:srgbClr val="BFBFBF"/>
              </a:gs>
            </a:gsLst>
            <a:path path="circle">
              <a:fillToRect b="0%" l="100%" r="0%" t="100%"/>
            </a:path>
            <a:tileRect b="-100%" l="0%" r="-100%" t="0%"/>
          </a:gradFill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USE &amp; BIOCOMPATABILITY</a:t>
            </a:r>
            <a:endParaRPr b="1" i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"/>
          <p:cNvSpPr txBox="1"/>
          <p:nvPr/>
        </p:nvSpPr>
        <p:spPr>
          <a:xfrm>
            <a:off x="37860803" y="5664278"/>
            <a:ext cx="455243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Sham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스크린샷이(가) 표시된 사진&#10;&#10;AI 생성 콘텐츠는 정확하지 않을 수 있습니다." id="256" name="Google Shape;256;p1"/>
          <p:cNvPicPr preferRelativeResize="0"/>
          <p:nvPr/>
        </p:nvPicPr>
        <p:blipFill rotWithShape="1">
          <a:blip r:embed="rId29">
            <a:alphaModFix/>
          </a:blip>
          <a:srcRect b="0" l="16894" r="43837" t="0"/>
          <a:stretch/>
        </p:blipFill>
        <p:spPr>
          <a:xfrm>
            <a:off x="44388616" y="13606114"/>
            <a:ext cx="5657850" cy="610725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"/>
          <p:cNvSpPr/>
          <p:nvPr/>
        </p:nvSpPr>
        <p:spPr>
          <a:xfrm>
            <a:off x="39425743" y="11464102"/>
            <a:ext cx="10500781" cy="20621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Neuroinflammatory responses, showing no significant difference compared with the control group.</a:t>
            </a:r>
            <a:b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remarkable histological differences were observed between the sham and 8-week groups.</a:t>
            </a:r>
            <a:endParaRPr/>
          </a:p>
        </p:txBody>
      </p:sp>
      <p:sp>
        <p:nvSpPr>
          <p:cNvPr id="258" name="Google Shape;258;p1"/>
          <p:cNvSpPr/>
          <p:nvPr/>
        </p:nvSpPr>
        <p:spPr>
          <a:xfrm>
            <a:off x="39433965" y="19117191"/>
            <a:ext cx="1061250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SNR gradually improved up to week 5.</a:t>
            </a:r>
            <a:b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Stable, reliable neural signal recordings were maintained during this period.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포유류, 설치류, 쥐, 쥐상과이(가) 표시된 사진&#10;&#10;AI 생성 콘텐츠는 정확하지 않을 수 있습니다." id="259" name="Google Shape;259;p1"/>
          <p:cNvPicPr preferRelativeResize="0"/>
          <p:nvPr/>
        </p:nvPicPr>
        <p:blipFill rotWithShape="1">
          <a:blip r:embed="rId30">
            <a:alphaModFix amt="35000"/>
          </a:blip>
          <a:srcRect b="0" l="0" r="0" t="0"/>
          <a:stretch/>
        </p:blipFill>
        <p:spPr>
          <a:xfrm>
            <a:off x="-66915" y="5689148"/>
            <a:ext cx="14600923" cy="86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"/>
          <p:cNvSpPr txBox="1"/>
          <p:nvPr/>
        </p:nvSpPr>
        <p:spPr>
          <a:xfrm>
            <a:off x="39313408" y="21839103"/>
            <a:ext cx="10725449" cy="6001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thermo-responsive Auto-Cuff made of shape memory polymer enabled suture-free and minimally invasive peripheral nerve interfacing.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bilayer SMP design provided stable self-wrapping and mechanical durability under physiological conditions.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vivo studies demonstrated improved SNR and stable neural recordings with minimal neuroinflammatory response.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Histological analyses revealed no significant tissue damage, confirming excellent biocompatibility and long-term stability.</a:t>
            </a:r>
            <a:endParaRPr/>
          </a:p>
        </p:txBody>
      </p:sp>
      <p:sp>
        <p:nvSpPr>
          <p:cNvPr id="261" name="Google Shape;261;p1"/>
          <p:cNvSpPr txBox="1"/>
          <p:nvPr/>
        </p:nvSpPr>
        <p:spPr>
          <a:xfrm>
            <a:off x="348822" y="5471515"/>
            <a:ext cx="14393525" cy="8956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Peripheral nerve interfaces (PNIs) establish bidirectional communication between the nervous system and external devices, enabling applications in neuroprosthetics, neuromodulation, and sensory feedback.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Conventional cuff electrodes require suturing or mechanical fixation to secure around the nerve, often resulting in nerve compression, ischemia, and inflammatory reactions during chronic implantation.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Mechanical mismatch between the rigid electrode and the soft nerve tissue leads to micromotion-induced damage and signal instability over time.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overcome these limitations, </a:t>
            </a: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thermo-responsive “Auto-Cuff” based on shape memory polymer (SMP)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was developed, capable of </a:t>
            </a: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autonomously conforming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the nerve upon </a:t>
            </a: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exposure to body temperature (36–37 °C)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self-wrapping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mechanism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eliminates the need for sutures or external tools, achieving suture-free, minimally invasive implantation and uniform contact with the epineurium.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bilayer SMP design was engineered to provide </a:t>
            </a: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programmable deformation and mechanical </a:t>
            </a:r>
            <a:r>
              <a:rPr b="1"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tuning of stiffness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enabling precise control over the wrapping force and flexibility to match the soft mechanical properties of peripheral nerves.</a:t>
            </a:r>
            <a:endParaRPr sz="32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"/>
          <p:cNvSpPr txBox="1"/>
          <p:nvPr/>
        </p:nvSpPr>
        <p:spPr>
          <a:xfrm>
            <a:off x="39419826" y="28917105"/>
            <a:ext cx="10463155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work was supported by grants of the National Research Foundation (grant no.: NRF-2021R1C1C 2011489) and Korea Brain Research Institute (grant no.: 25-BR-02-02) funded by the Ministry of Science and ICT of Korea.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3" name="Google Shape;263;p1"/>
          <p:cNvGrpSpPr/>
          <p:nvPr/>
        </p:nvGrpSpPr>
        <p:grpSpPr>
          <a:xfrm>
            <a:off x="7296074" y="279574"/>
            <a:ext cx="35807802" cy="4173152"/>
            <a:chOff x="7296074" y="279574"/>
            <a:chExt cx="35807802" cy="4173152"/>
          </a:xfrm>
        </p:grpSpPr>
        <p:sp>
          <p:nvSpPr>
            <p:cNvPr id="264" name="Google Shape;264;p1"/>
            <p:cNvSpPr/>
            <p:nvPr/>
          </p:nvSpPr>
          <p:spPr>
            <a:xfrm>
              <a:off x="7296074" y="279574"/>
              <a:ext cx="35807802" cy="4173152"/>
            </a:xfrm>
            <a:prstGeom prst="roundRect">
              <a:avLst>
                <a:gd fmla="val 9748" name="adj"/>
              </a:avLst>
            </a:prstGeom>
            <a:solidFill>
              <a:srgbClr val="F2F2F2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1000" rotWithShape="0" algn="bl" dir="10320000" dist="38100" sy="101000">
                <a:srgbClr val="000000">
                  <a:alpha val="3294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"/>
            <p:cNvSpPr txBox="1"/>
            <p:nvPr/>
          </p:nvSpPr>
          <p:spPr>
            <a:xfrm>
              <a:off x="11323956" y="2495204"/>
              <a:ext cx="27752039" cy="19389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30000"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Emotion, Cognition &amp; Behavior Research Group, Korea Brain Research Institute (KBRI), Daegu 41062, Korea</a:t>
              </a:r>
              <a:endPara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30000"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Department of Robotics and Mechatronics Engineering, Daegu Gyeongbuk Institute of Science and Technology (DGIST), Daegu, 42988, Republic of Korea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30000"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r>
                <a:rPr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Graduate School, Daegu Gyeongbuk Institute of Science &amp; Technology (DGIST), Daegu, 42988 Republic of Korea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* Corresponding Email : nschou@kbri.re.kr</a:t>
              </a:r>
              <a:endParaRPr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"/>
            <p:cNvSpPr txBox="1"/>
            <p:nvPr/>
          </p:nvSpPr>
          <p:spPr>
            <a:xfrm>
              <a:off x="12585412" y="1539828"/>
              <a:ext cx="25229126" cy="9015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Seungjun Lee</a:t>
              </a:r>
              <a:r>
                <a:rPr baseline="30000"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Jonghee Eun</a:t>
              </a:r>
              <a:r>
                <a:rPr baseline="30000"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Jimin Lee</a:t>
              </a:r>
              <a:r>
                <a:rPr baseline="30000"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1,2</a:t>
              </a:r>
              <a:r>
                <a:rPr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Namsun Chou</a:t>
              </a:r>
              <a:r>
                <a:rPr baseline="30000"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1,3 </a:t>
              </a:r>
              <a:r>
                <a:rPr lang="en-US" sz="4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*</a:t>
              </a:r>
              <a:endParaRPr/>
            </a:p>
          </p:txBody>
        </p:sp>
        <p:sp>
          <p:nvSpPr>
            <p:cNvPr id="267" name="Google Shape;267;p1"/>
            <p:cNvSpPr txBox="1"/>
            <p:nvPr/>
          </p:nvSpPr>
          <p:spPr>
            <a:xfrm>
              <a:off x="8409992" y="332395"/>
              <a:ext cx="33579967" cy="14275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Thermal Strain-Induced Autonomous Cuff Electrode for Peripheral Nerve Interfaces</a:t>
              </a:r>
              <a:endParaRPr/>
            </a:p>
          </p:txBody>
        </p:sp>
      </p:grpSp>
      <p:pic>
        <p:nvPicPr>
          <p:cNvPr id="268" name="Google Shape;268;p1"/>
          <p:cNvPicPr preferRelativeResize="0"/>
          <p:nvPr/>
        </p:nvPicPr>
        <p:blipFill rotWithShape="1">
          <a:blip r:embed="rId31">
            <a:alphaModFix/>
          </a:blip>
          <a:srcRect b="18926" l="29842" r="28953" t="18827"/>
          <a:stretch/>
        </p:blipFill>
        <p:spPr>
          <a:xfrm>
            <a:off x="1844135" y="566642"/>
            <a:ext cx="3369862" cy="3599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"/>
          <p:cNvPicPr preferRelativeResize="0"/>
          <p:nvPr/>
        </p:nvPicPr>
        <p:blipFill rotWithShape="1">
          <a:blip r:embed="rId32">
            <a:alphaModFix/>
          </a:blip>
          <a:srcRect b="30706" l="30965" r="12324" t="28811"/>
          <a:stretch/>
        </p:blipFill>
        <p:spPr>
          <a:xfrm>
            <a:off x="44082395" y="956855"/>
            <a:ext cx="5612010" cy="19511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270;p1"/>
          <p:cNvGrpSpPr/>
          <p:nvPr/>
        </p:nvGrpSpPr>
        <p:grpSpPr>
          <a:xfrm>
            <a:off x="791563" y="15404021"/>
            <a:ext cx="13657381" cy="4845537"/>
            <a:chOff x="-14968400" y="15819516"/>
            <a:chExt cx="13657381" cy="4845537"/>
          </a:xfrm>
        </p:grpSpPr>
        <p:sp>
          <p:nvSpPr>
            <p:cNvPr id="271" name="Google Shape;271;p1"/>
            <p:cNvSpPr txBox="1"/>
            <p:nvPr/>
          </p:nvSpPr>
          <p:spPr>
            <a:xfrm>
              <a:off x="-10260954" y="16951139"/>
              <a:ext cx="3931666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SMP Insulation Layer</a:t>
              </a:r>
              <a:endParaRPr/>
            </a:p>
          </p:txBody>
        </p:sp>
        <p:grpSp>
          <p:nvGrpSpPr>
            <p:cNvPr id="272" name="Google Shape;272;p1"/>
            <p:cNvGrpSpPr/>
            <p:nvPr/>
          </p:nvGrpSpPr>
          <p:grpSpPr>
            <a:xfrm>
              <a:off x="-10232918" y="15940110"/>
              <a:ext cx="3879536" cy="1014838"/>
              <a:chOff x="1999886" y="4616650"/>
              <a:chExt cx="1080000" cy="311008"/>
            </a:xfrm>
          </p:grpSpPr>
          <p:grpSp>
            <p:nvGrpSpPr>
              <p:cNvPr id="273" name="Google Shape;273;p1"/>
              <p:cNvGrpSpPr/>
              <p:nvPr/>
            </p:nvGrpSpPr>
            <p:grpSpPr>
              <a:xfrm>
                <a:off x="1999886" y="4665277"/>
                <a:ext cx="1080000" cy="262381"/>
                <a:chOff x="2120784" y="3090518"/>
                <a:chExt cx="1080000" cy="262381"/>
              </a:xfrm>
            </p:grpSpPr>
            <p:sp>
              <p:nvSpPr>
                <p:cNvPr id="274" name="Google Shape;274;p1"/>
                <p:cNvSpPr/>
                <p:nvPr/>
              </p:nvSpPr>
              <p:spPr>
                <a:xfrm>
                  <a:off x="2120784" y="3136899"/>
                  <a:ext cx="1080000" cy="21600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Si wafer</a:t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" name="Google Shape;275;p1"/>
                <p:cNvSpPr/>
                <p:nvPr/>
              </p:nvSpPr>
              <p:spPr>
                <a:xfrm>
                  <a:off x="2120784" y="3090518"/>
                  <a:ext cx="1080000" cy="49444"/>
                </a:xfrm>
                <a:prstGeom prst="rect">
                  <a:avLst/>
                </a:prstGeom>
                <a:solidFill>
                  <a:srgbClr val="BF4F1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76" name="Google Shape;276;p1"/>
              <p:cNvSpPr/>
              <p:nvPr/>
            </p:nvSpPr>
            <p:spPr>
              <a:xfrm>
                <a:off x="1999886" y="4616650"/>
                <a:ext cx="1080000" cy="49444"/>
              </a:xfrm>
              <a:prstGeom prst="rect">
                <a:avLst/>
              </a:prstGeom>
              <a:solidFill>
                <a:srgbClr val="B4C7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7" name="Google Shape;277;p1"/>
            <p:cNvSpPr txBox="1"/>
            <p:nvPr/>
          </p:nvSpPr>
          <p:spPr>
            <a:xfrm>
              <a:off x="-5176673" y="16951139"/>
              <a:ext cx="3058286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Metal Patterning</a:t>
              </a:r>
              <a:endParaRPr/>
            </a:p>
          </p:txBody>
        </p:sp>
        <p:grpSp>
          <p:nvGrpSpPr>
            <p:cNvPr id="278" name="Google Shape;278;p1"/>
            <p:cNvGrpSpPr/>
            <p:nvPr/>
          </p:nvGrpSpPr>
          <p:grpSpPr>
            <a:xfrm>
              <a:off x="-5550853" y="15819516"/>
              <a:ext cx="3882686" cy="1131623"/>
              <a:chOff x="5056656" y="4580860"/>
              <a:chExt cx="1080877" cy="346798"/>
            </a:xfrm>
          </p:grpSpPr>
          <p:grpSp>
            <p:nvGrpSpPr>
              <p:cNvPr id="279" name="Google Shape;279;p1"/>
              <p:cNvGrpSpPr/>
              <p:nvPr/>
            </p:nvGrpSpPr>
            <p:grpSpPr>
              <a:xfrm>
                <a:off x="5057533" y="4616650"/>
                <a:ext cx="1080000" cy="311008"/>
                <a:chOff x="3531154" y="4616650"/>
                <a:chExt cx="1080000" cy="311008"/>
              </a:xfrm>
            </p:grpSpPr>
            <p:grpSp>
              <p:nvGrpSpPr>
                <p:cNvPr id="280" name="Google Shape;280;p1"/>
                <p:cNvGrpSpPr/>
                <p:nvPr/>
              </p:nvGrpSpPr>
              <p:grpSpPr>
                <a:xfrm>
                  <a:off x="3531154" y="4665277"/>
                  <a:ext cx="1080000" cy="262381"/>
                  <a:chOff x="2120784" y="3090518"/>
                  <a:chExt cx="1080000" cy="262381"/>
                </a:xfrm>
              </p:grpSpPr>
              <p:sp>
                <p:nvSpPr>
                  <p:cNvPr id="281" name="Google Shape;281;p1"/>
                  <p:cNvSpPr/>
                  <p:nvPr/>
                </p:nvSpPr>
                <p:spPr>
                  <a:xfrm>
                    <a:off x="2120784" y="3136899"/>
                    <a:ext cx="1080000" cy="216000"/>
                  </a:xfrm>
                  <a:prstGeom prst="rect">
                    <a:avLst/>
                  </a:pr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2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Si wafer</a:t>
                    </a:r>
                    <a:endParaRPr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" name="Google Shape;282;p1"/>
                  <p:cNvSpPr/>
                  <p:nvPr/>
                </p:nvSpPr>
                <p:spPr>
                  <a:xfrm>
                    <a:off x="2120784" y="3090518"/>
                    <a:ext cx="1080000" cy="49444"/>
                  </a:xfrm>
                  <a:prstGeom prst="rect">
                    <a:avLst/>
                  </a:prstGeom>
                  <a:solidFill>
                    <a:srgbClr val="BF4F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283" name="Google Shape;283;p1"/>
                <p:cNvSpPr/>
                <p:nvPr/>
              </p:nvSpPr>
              <p:spPr>
                <a:xfrm>
                  <a:off x="3531154" y="4616650"/>
                  <a:ext cx="648000" cy="49444"/>
                </a:xfrm>
                <a:prstGeom prst="rect">
                  <a:avLst/>
                </a:prstGeom>
                <a:solidFill>
                  <a:srgbClr val="B4C7E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" name="Google Shape;284;p1"/>
                <p:cNvSpPr/>
                <p:nvPr/>
              </p:nvSpPr>
              <p:spPr>
                <a:xfrm>
                  <a:off x="4357013" y="4616650"/>
                  <a:ext cx="252000" cy="49444"/>
                </a:xfrm>
                <a:prstGeom prst="rect">
                  <a:avLst/>
                </a:prstGeom>
                <a:solidFill>
                  <a:srgbClr val="B4C7E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85" name="Google Shape;285;p1"/>
              <p:cNvSpPr/>
              <p:nvPr/>
            </p:nvSpPr>
            <p:spPr>
              <a:xfrm flipH="1" rot="10800000">
                <a:off x="5056656" y="4581523"/>
                <a:ext cx="6480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1"/>
              <p:cNvSpPr/>
              <p:nvPr/>
            </p:nvSpPr>
            <p:spPr>
              <a:xfrm flipH="1" rot="10800000">
                <a:off x="5704656" y="4631261"/>
                <a:ext cx="1800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1"/>
              <p:cNvSpPr/>
              <p:nvPr/>
            </p:nvSpPr>
            <p:spPr>
              <a:xfrm flipH="1" rot="10800000">
                <a:off x="5884656" y="4581523"/>
                <a:ext cx="2520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1"/>
              <p:cNvSpPr/>
              <p:nvPr/>
            </p:nvSpPr>
            <p:spPr>
              <a:xfrm flipH="1" rot="5400000">
                <a:off x="5676624" y="4606061"/>
                <a:ext cx="864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1"/>
              <p:cNvSpPr/>
              <p:nvPr/>
            </p:nvSpPr>
            <p:spPr>
              <a:xfrm flipH="1" rot="5400000">
                <a:off x="5832555" y="4606060"/>
                <a:ext cx="864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0" name="Google Shape;290;p1"/>
            <p:cNvSpPr txBox="1"/>
            <p:nvPr/>
          </p:nvSpPr>
          <p:spPr>
            <a:xfrm>
              <a:off x="-14339083" y="19401036"/>
              <a:ext cx="277254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aseline="30000"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</a:t>
              </a: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SMP Layer </a:t>
              </a:r>
              <a:endParaRPr/>
            </a:p>
          </p:txBody>
        </p:sp>
        <p:grpSp>
          <p:nvGrpSpPr>
            <p:cNvPr id="291" name="Google Shape;291;p1"/>
            <p:cNvGrpSpPr/>
            <p:nvPr/>
          </p:nvGrpSpPr>
          <p:grpSpPr>
            <a:xfrm>
              <a:off x="-14958777" y="17918203"/>
              <a:ext cx="3888089" cy="1482832"/>
              <a:chOff x="533293" y="5430853"/>
              <a:chExt cx="1082381" cy="454430"/>
            </a:xfrm>
          </p:grpSpPr>
          <p:grpSp>
            <p:nvGrpSpPr>
              <p:cNvPr id="292" name="Google Shape;292;p1"/>
              <p:cNvGrpSpPr/>
              <p:nvPr/>
            </p:nvGrpSpPr>
            <p:grpSpPr>
              <a:xfrm>
                <a:off x="534170" y="5574275"/>
                <a:ext cx="1080240" cy="311008"/>
                <a:chOff x="3531154" y="4616650"/>
                <a:chExt cx="1080240" cy="311008"/>
              </a:xfrm>
            </p:grpSpPr>
            <p:grpSp>
              <p:nvGrpSpPr>
                <p:cNvPr id="293" name="Google Shape;293;p1"/>
                <p:cNvGrpSpPr/>
                <p:nvPr/>
              </p:nvGrpSpPr>
              <p:grpSpPr>
                <a:xfrm>
                  <a:off x="3531154" y="4665277"/>
                  <a:ext cx="1080000" cy="262381"/>
                  <a:chOff x="2120784" y="3090518"/>
                  <a:chExt cx="1080000" cy="262381"/>
                </a:xfrm>
              </p:grpSpPr>
              <p:sp>
                <p:nvSpPr>
                  <p:cNvPr id="294" name="Google Shape;294;p1"/>
                  <p:cNvSpPr/>
                  <p:nvPr/>
                </p:nvSpPr>
                <p:spPr>
                  <a:xfrm>
                    <a:off x="2120784" y="3136899"/>
                    <a:ext cx="1080000" cy="216000"/>
                  </a:xfrm>
                  <a:prstGeom prst="rect">
                    <a:avLst/>
                  </a:pr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2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Si wafer</a:t>
                    </a:r>
                    <a:endParaRPr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5" name="Google Shape;295;p1"/>
                  <p:cNvSpPr/>
                  <p:nvPr/>
                </p:nvSpPr>
                <p:spPr>
                  <a:xfrm>
                    <a:off x="2120784" y="3090518"/>
                    <a:ext cx="1080000" cy="49444"/>
                  </a:xfrm>
                  <a:prstGeom prst="rect">
                    <a:avLst/>
                  </a:prstGeom>
                  <a:solidFill>
                    <a:srgbClr val="BF4F1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296" name="Google Shape;296;p1"/>
                <p:cNvSpPr/>
                <p:nvPr/>
              </p:nvSpPr>
              <p:spPr>
                <a:xfrm>
                  <a:off x="3531154" y="4616650"/>
                  <a:ext cx="648000" cy="49444"/>
                </a:xfrm>
                <a:prstGeom prst="rect">
                  <a:avLst/>
                </a:prstGeom>
                <a:solidFill>
                  <a:srgbClr val="B4C7E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7" name="Google Shape;297;p1"/>
                <p:cNvSpPr/>
                <p:nvPr/>
              </p:nvSpPr>
              <p:spPr>
                <a:xfrm>
                  <a:off x="4359394" y="4616650"/>
                  <a:ext cx="252000" cy="49444"/>
                </a:xfrm>
                <a:prstGeom prst="rect">
                  <a:avLst/>
                </a:prstGeom>
                <a:solidFill>
                  <a:srgbClr val="B4C7E7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98" name="Google Shape;298;p1"/>
              <p:cNvSpPr/>
              <p:nvPr/>
            </p:nvSpPr>
            <p:spPr>
              <a:xfrm flipH="1" rot="10800000">
                <a:off x="533293" y="5539148"/>
                <a:ext cx="6480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1"/>
              <p:cNvSpPr/>
              <p:nvPr/>
            </p:nvSpPr>
            <p:spPr>
              <a:xfrm flipH="1" rot="10800000">
                <a:off x="1181293" y="5588886"/>
                <a:ext cx="1800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1"/>
              <p:cNvSpPr/>
              <p:nvPr/>
            </p:nvSpPr>
            <p:spPr>
              <a:xfrm flipH="1" rot="10800000">
                <a:off x="1363674" y="5539148"/>
                <a:ext cx="2520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1"/>
              <p:cNvSpPr/>
              <p:nvPr/>
            </p:nvSpPr>
            <p:spPr>
              <a:xfrm flipH="1" rot="5400000">
                <a:off x="1153261" y="5563686"/>
                <a:ext cx="864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1"/>
              <p:cNvSpPr/>
              <p:nvPr/>
            </p:nvSpPr>
            <p:spPr>
              <a:xfrm flipH="1" rot="5400000">
                <a:off x="1309192" y="5563685"/>
                <a:ext cx="86400" cy="36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1"/>
              <p:cNvSpPr/>
              <p:nvPr/>
            </p:nvSpPr>
            <p:spPr>
              <a:xfrm>
                <a:off x="535346" y="5430853"/>
                <a:ext cx="1080000" cy="108000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1"/>
              <p:cNvSpPr/>
              <p:nvPr/>
            </p:nvSpPr>
            <p:spPr>
              <a:xfrm>
                <a:off x="1214912" y="5538485"/>
                <a:ext cx="118800" cy="50400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5" name="Google Shape;305;p1"/>
            <p:cNvGrpSpPr/>
            <p:nvPr/>
          </p:nvGrpSpPr>
          <p:grpSpPr>
            <a:xfrm>
              <a:off x="-10324910" y="17817086"/>
              <a:ext cx="3893793" cy="1585776"/>
              <a:chOff x="2028078" y="5399865"/>
              <a:chExt cx="1083969" cy="485978"/>
            </a:xfrm>
          </p:grpSpPr>
          <p:sp>
            <p:nvSpPr>
              <p:cNvPr id="306" name="Google Shape;306;p1"/>
              <p:cNvSpPr/>
              <p:nvPr/>
            </p:nvSpPr>
            <p:spPr>
              <a:xfrm>
                <a:off x="2032047" y="5399865"/>
                <a:ext cx="1080000" cy="360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07" name="Google Shape;307;p1"/>
              <p:cNvGrpSpPr/>
              <p:nvPr/>
            </p:nvGrpSpPr>
            <p:grpSpPr>
              <a:xfrm>
                <a:off x="2028078" y="5431413"/>
                <a:ext cx="1082381" cy="454430"/>
                <a:chOff x="533293" y="5430853"/>
                <a:chExt cx="1082381" cy="454430"/>
              </a:xfrm>
            </p:grpSpPr>
            <p:grpSp>
              <p:nvGrpSpPr>
                <p:cNvPr id="308" name="Google Shape;308;p1"/>
                <p:cNvGrpSpPr/>
                <p:nvPr/>
              </p:nvGrpSpPr>
              <p:grpSpPr>
                <a:xfrm>
                  <a:off x="534170" y="5574275"/>
                  <a:ext cx="1080240" cy="311008"/>
                  <a:chOff x="3531154" y="4616650"/>
                  <a:chExt cx="1080240" cy="311008"/>
                </a:xfrm>
              </p:grpSpPr>
              <p:grpSp>
                <p:nvGrpSpPr>
                  <p:cNvPr id="309" name="Google Shape;309;p1"/>
                  <p:cNvGrpSpPr/>
                  <p:nvPr/>
                </p:nvGrpSpPr>
                <p:grpSpPr>
                  <a:xfrm>
                    <a:off x="3531154" y="4665277"/>
                    <a:ext cx="1080000" cy="262381"/>
                    <a:chOff x="2120784" y="3090518"/>
                    <a:chExt cx="1080000" cy="262381"/>
                  </a:xfrm>
                </p:grpSpPr>
                <p:sp>
                  <p:nvSpPr>
                    <p:cNvPr id="310" name="Google Shape;310;p1"/>
                    <p:cNvSpPr/>
                    <p:nvPr/>
                  </p:nvSpPr>
                  <p:spPr>
                    <a:xfrm>
                      <a:off x="2120784" y="3136899"/>
                      <a:ext cx="1080000" cy="216000"/>
                    </a:xfrm>
                    <a:prstGeom prst="rect">
                      <a:avLst/>
                    </a:prstGeom>
                    <a:solidFill>
                      <a:srgbClr val="7F7F7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 wafer</a:t>
                      </a:r>
                      <a:endParaRPr sz="32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1" name="Google Shape;311;p1"/>
                    <p:cNvSpPr/>
                    <p:nvPr/>
                  </p:nvSpPr>
                  <p:spPr>
                    <a:xfrm>
                      <a:off x="2120784" y="3090518"/>
                      <a:ext cx="1080000" cy="49444"/>
                    </a:xfrm>
                    <a:prstGeom prst="rect">
                      <a:avLst/>
                    </a:prstGeom>
                    <a:solidFill>
                      <a:srgbClr val="BF4F14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2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312" name="Google Shape;312;p1"/>
                  <p:cNvSpPr/>
                  <p:nvPr/>
                </p:nvSpPr>
                <p:spPr>
                  <a:xfrm>
                    <a:off x="3531154" y="4616650"/>
                    <a:ext cx="648000" cy="49444"/>
                  </a:xfrm>
                  <a:prstGeom prst="rect">
                    <a:avLst/>
                  </a:prstGeom>
                  <a:solidFill>
                    <a:srgbClr val="B4C7E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3" name="Google Shape;313;p1"/>
                  <p:cNvSpPr/>
                  <p:nvPr/>
                </p:nvSpPr>
                <p:spPr>
                  <a:xfrm>
                    <a:off x="4359394" y="4616650"/>
                    <a:ext cx="252000" cy="49444"/>
                  </a:xfrm>
                  <a:prstGeom prst="rect">
                    <a:avLst/>
                  </a:prstGeom>
                  <a:solidFill>
                    <a:srgbClr val="B4C7E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32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314" name="Google Shape;314;p1"/>
                <p:cNvSpPr/>
                <p:nvPr/>
              </p:nvSpPr>
              <p:spPr>
                <a:xfrm flipH="1" rot="10800000">
                  <a:off x="533293" y="5539148"/>
                  <a:ext cx="648000" cy="36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5" name="Google Shape;315;p1"/>
                <p:cNvSpPr/>
                <p:nvPr/>
              </p:nvSpPr>
              <p:spPr>
                <a:xfrm flipH="1" rot="10800000">
                  <a:off x="1181293" y="5588886"/>
                  <a:ext cx="180000" cy="36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" name="Google Shape;316;p1"/>
                <p:cNvSpPr/>
                <p:nvPr/>
              </p:nvSpPr>
              <p:spPr>
                <a:xfrm flipH="1" rot="10800000">
                  <a:off x="1363674" y="5539148"/>
                  <a:ext cx="252000" cy="36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" name="Google Shape;317;p1"/>
                <p:cNvSpPr/>
                <p:nvPr/>
              </p:nvSpPr>
              <p:spPr>
                <a:xfrm flipH="1" rot="5400000">
                  <a:off x="1153261" y="5563686"/>
                  <a:ext cx="86400" cy="36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8" name="Google Shape;318;p1"/>
                <p:cNvSpPr/>
                <p:nvPr/>
              </p:nvSpPr>
              <p:spPr>
                <a:xfrm flipH="1" rot="5400000">
                  <a:off x="1309192" y="5563685"/>
                  <a:ext cx="86400" cy="36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" name="Google Shape;319;p1"/>
                <p:cNvSpPr/>
                <p:nvPr/>
              </p:nvSpPr>
              <p:spPr>
                <a:xfrm>
                  <a:off x="535346" y="5430853"/>
                  <a:ext cx="1080000" cy="108000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" name="Google Shape;320;p1"/>
                <p:cNvSpPr/>
                <p:nvPr/>
              </p:nvSpPr>
              <p:spPr>
                <a:xfrm>
                  <a:off x="1214912" y="5538485"/>
                  <a:ext cx="118800" cy="50400"/>
                </a:xfrm>
                <a:prstGeom prst="rect">
                  <a:avLst/>
                </a:prstGeom>
                <a:solidFill>
                  <a:srgbClr val="4472C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21" name="Google Shape;321;p1"/>
            <p:cNvSpPr txBox="1"/>
            <p:nvPr/>
          </p:nvSpPr>
          <p:spPr>
            <a:xfrm>
              <a:off x="-9644972" y="19401033"/>
              <a:ext cx="286230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baseline="30000"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nd</a:t>
              </a: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SMP Layer </a:t>
              </a:r>
              <a:endParaRPr/>
            </a:p>
          </p:txBody>
        </p:sp>
        <p:sp>
          <p:nvSpPr>
            <p:cNvPr id="322" name="Google Shape;322;p1"/>
            <p:cNvSpPr/>
            <p:nvPr/>
          </p:nvSpPr>
          <p:spPr>
            <a:xfrm>
              <a:off x="-5572257" y="18696212"/>
              <a:ext cx="3879536" cy="70482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 wafer</a:t>
              </a: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3" name="Google Shape;323;p1"/>
            <p:cNvGrpSpPr/>
            <p:nvPr/>
          </p:nvGrpSpPr>
          <p:grpSpPr>
            <a:xfrm>
              <a:off x="-5575407" y="17595122"/>
              <a:ext cx="3888089" cy="736084"/>
              <a:chOff x="10235289" y="17754179"/>
              <a:chExt cx="3888089" cy="736084"/>
            </a:xfrm>
          </p:grpSpPr>
          <p:sp>
            <p:nvSpPr>
              <p:cNvPr id="324" name="Google Shape;324;p1"/>
              <p:cNvSpPr/>
              <p:nvPr/>
            </p:nvSpPr>
            <p:spPr>
              <a:xfrm>
                <a:off x="10241080" y="17754179"/>
                <a:ext cx="3879536" cy="11747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1"/>
              <p:cNvSpPr/>
              <p:nvPr/>
            </p:nvSpPr>
            <p:spPr>
              <a:xfrm>
                <a:off x="10238439" y="18325117"/>
                <a:ext cx="2327722" cy="161339"/>
              </a:xfrm>
              <a:prstGeom prst="rect">
                <a:avLst/>
              </a:prstGeom>
              <a:solidFill>
                <a:srgbClr val="B4C7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1"/>
              <p:cNvSpPr/>
              <p:nvPr/>
            </p:nvSpPr>
            <p:spPr>
              <a:xfrm>
                <a:off x="13213612" y="18325117"/>
                <a:ext cx="905225" cy="161339"/>
              </a:xfrm>
              <a:prstGeom prst="rect">
                <a:avLst/>
              </a:prstGeom>
              <a:solidFill>
                <a:srgbClr val="B4C7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1"/>
              <p:cNvSpPr/>
              <p:nvPr/>
            </p:nvSpPr>
            <p:spPr>
              <a:xfrm flipH="1" rot="10800000">
                <a:off x="10235289" y="18210495"/>
                <a:ext cx="2327722" cy="11747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1"/>
              <p:cNvSpPr/>
              <p:nvPr/>
            </p:nvSpPr>
            <p:spPr>
              <a:xfrm flipH="1" rot="10800000">
                <a:off x="12563011" y="18372793"/>
                <a:ext cx="646589" cy="11747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1"/>
              <p:cNvSpPr/>
              <p:nvPr/>
            </p:nvSpPr>
            <p:spPr>
              <a:xfrm flipH="1" rot="10800000">
                <a:off x="13218153" y="18210495"/>
                <a:ext cx="905225" cy="11747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1"/>
              <p:cNvSpPr/>
              <p:nvPr/>
            </p:nvSpPr>
            <p:spPr>
              <a:xfrm flipH="1" rot="5400000">
                <a:off x="12476532" y="18284640"/>
                <a:ext cx="281929" cy="12931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1"/>
              <p:cNvSpPr/>
              <p:nvPr/>
            </p:nvSpPr>
            <p:spPr>
              <a:xfrm flipH="1" rot="5400000">
                <a:off x="13036662" y="18284637"/>
                <a:ext cx="281929" cy="12931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"/>
              <p:cNvSpPr/>
              <p:nvPr/>
            </p:nvSpPr>
            <p:spPr>
              <a:xfrm>
                <a:off x="10242664" y="17857122"/>
                <a:ext cx="3879536" cy="352411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1"/>
              <p:cNvSpPr/>
              <p:nvPr/>
            </p:nvSpPr>
            <p:spPr>
              <a:xfrm>
                <a:off x="12683776" y="18208332"/>
                <a:ext cx="426749" cy="164458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4" name="Google Shape;334;p1"/>
            <p:cNvSpPr txBox="1"/>
            <p:nvPr/>
          </p:nvSpPr>
          <p:spPr>
            <a:xfrm>
              <a:off x="-5865793" y="19401033"/>
              <a:ext cx="45547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Sacrificial Layer Remove</a:t>
              </a:r>
              <a:endParaRPr/>
            </a:p>
          </p:txBody>
        </p:sp>
        <p:grpSp>
          <p:nvGrpSpPr>
            <p:cNvPr id="335" name="Google Shape;335;p1"/>
            <p:cNvGrpSpPr/>
            <p:nvPr/>
          </p:nvGrpSpPr>
          <p:grpSpPr>
            <a:xfrm>
              <a:off x="-14968400" y="16101445"/>
              <a:ext cx="3896533" cy="845752"/>
              <a:chOff x="2120784" y="3090518"/>
              <a:chExt cx="1080000" cy="262381"/>
            </a:xfrm>
          </p:grpSpPr>
          <p:sp>
            <p:nvSpPr>
              <p:cNvPr id="336" name="Google Shape;336;p1"/>
              <p:cNvSpPr/>
              <p:nvPr/>
            </p:nvSpPr>
            <p:spPr>
              <a:xfrm>
                <a:off x="2120784" y="3136899"/>
                <a:ext cx="1080000" cy="216000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Si wafer</a:t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1"/>
              <p:cNvSpPr/>
              <p:nvPr/>
            </p:nvSpPr>
            <p:spPr>
              <a:xfrm>
                <a:off x="2120784" y="3090518"/>
                <a:ext cx="1080000" cy="49444"/>
              </a:xfrm>
              <a:prstGeom prst="rect">
                <a:avLst/>
              </a:prstGeom>
              <a:solidFill>
                <a:srgbClr val="BF4F1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8" name="Google Shape;338;p1"/>
            <p:cNvSpPr txBox="1"/>
            <p:nvPr/>
          </p:nvSpPr>
          <p:spPr>
            <a:xfrm>
              <a:off x="-14510999" y="16954721"/>
              <a:ext cx="306717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Sacrificial Layer</a:t>
              </a:r>
              <a:endParaRPr/>
            </a:p>
          </p:txBody>
        </p:sp>
        <p:grpSp>
          <p:nvGrpSpPr>
            <p:cNvPr id="339" name="Google Shape;339;p1"/>
            <p:cNvGrpSpPr/>
            <p:nvPr/>
          </p:nvGrpSpPr>
          <p:grpSpPr>
            <a:xfrm>
              <a:off x="-14084637" y="20080278"/>
              <a:ext cx="1224977" cy="584775"/>
              <a:chOff x="2152650" y="3413864"/>
              <a:chExt cx="281755" cy="217857"/>
            </a:xfrm>
          </p:grpSpPr>
          <p:sp>
            <p:nvSpPr>
              <p:cNvPr id="340" name="Google Shape;340;p1"/>
              <p:cNvSpPr/>
              <p:nvPr/>
            </p:nvSpPr>
            <p:spPr>
              <a:xfrm>
                <a:off x="2152650" y="3482975"/>
                <a:ext cx="107421" cy="108000"/>
              </a:xfrm>
              <a:prstGeom prst="rect">
                <a:avLst/>
              </a:prstGeom>
              <a:solidFill>
                <a:srgbClr val="BF4F1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1"/>
              <p:cNvSpPr txBox="1"/>
              <p:nvPr/>
            </p:nvSpPr>
            <p:spPr>
              <a:xfrm>
                <a:off x="2257029" y="3413864"/>
                <a:ext cx="177376" cy="217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Cu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2" name="Google Shape;342;p1"/>
            <p:cNvGrpSpPr/>
            <p:nvPr/>
          </p:nvGrpSpPr>
          <p:grpSpPr>
            <a:xfrm>
              <a:off x="-12884337" y="20080278"/>
              <a:ext cx="2004823" cy="584775"/>
              <a:chOff x="2447089" y="3405383"/>
              <a:chExt cx="461126" cy="217857"/>
            </a:xfrm>
          </p:grpSpPr>
          <p:sp>
            <p:nvSpPr>
              <p:cNvPr id="343" name="Google Shape;343;p1"/>
              <p:cNvSpPr/>
              <p:nvPr/>
            </p:nvSpPr>
            <p:spPr>
              <a:xfrm>
                <a:off x="2447089" y="3473030"/>
                <a:ext cx="107421" cy="108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"/>
              <p:cNvSpPr txBox="1"/>
              <p:nvPr/>
            </p:nvSpPr>
            <p:spPr>
              <a:xfrm>
                <a:off x="2563825" y="3405383"/>
                <a:ext cx="344390" cy="217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Cr/Au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" name="Google Shape;345;p1"/>
            <p:cNvGrpSpPr/>
            <p:nvPr/>
          </p:nvGrpSpPr>
          <p:grpSpPr>
            <a:xfrm>
              <a:off x="-11119297" y="20080278"/>
              <a:ext cx="3667701" cy="584775"/>
              <a:chOff x="2882223" y="3418102"/>
              <a:chExt cx="843602" cy="217857"/>
            </a:xfrm>
          </p:grpSpPr>
          <p:sp>
            <p:nvSpPr>
              <p:cNvPr id="346" name="Google Shape;346;p1"/>
              <p:cNvSpPr/>
              <p:nvPr/>
            </p:nvSpPr>
            <p:spPr>
              <a:xfrm>
                <a:off x="2882223" y="3478798"/>
                <a:ext cx="107421" cy="108000"/>
              </a:xfrm>
              <a:prstGeom prst="rect">
                <a:avLst/>
              </a:prstGeom>
              <a:solidFill>
                <a:srgbClr val="82CAE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1"/>
              <p:cNvSpPr txBox="1"/>
              <p:nvPr/>
            </p:nvSpPr>
            <p:spPr>
              <a:xfrm>
                <a:off x="3010055" y="3418102"/>
                <a:ext cx="715770" cy="217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Insulation SMP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8" name="Google Shape;348;p1"/>
            <p:cNvGrpSpPr/>
            <p:nvPr/>
          </p:nvGrpSpPr>
          <p:grpSpPr>
            <a:xfrm>
              <a:off x="-7383916" y="20080278"/>
              <a:ext cx="2341880" cy="584775"/>
              <a:chOff x="3218628" y="3417981"/>
              <a:chExt cx="538652" cy="217857"/>
            </a:xfrm>
          </p:grpSpPr>
          <p:sp>
            <p:nvSpPr>
              <p:cNvPr id="349" name="Google Shape;349;p1"/>
              <p:cNvSpPr/>
              <p:nvPr/>
            </p:nvSpPr>
            <p:spPr>
              <a:xfrm>
                <a:off x="3218628" y="3472909"/>
                <a:ext cx="107421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"/>
              <p:cNvSpPr txBox="1"/>
              <p:nvPr/>
            </p:nvSpPr>
            <p:spPr>
              <a:xfrm>
                <a:off x="3336582" y="3417981"/>
                <a:ext cx="420698" cy="217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r>
                  <a:rPr baseline="30000"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st</a:t>
                </a: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SMP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1" name="Google Shape;351;p1"/>
            <p:cNvGrpSpPr/>
            <p:nvPr/>
          </p:nvGrpSpPr>
          <p:grpSpPr>
            <a:xfrm>
              <a:off x="-5210687" y="20080278"/>
              <a:ext cx="2475097" cy="584775"/>
              <a:chOff x="3602606" y="3411894"/>
              <a:chExt cx="569293" cy="217857"/>
            </a:xfrm>
          </p:grpSpPr>
          <p:sp>
            <p:nvSpPr>
              <p:cNvPr id="352" name="Google Shape;352;p1"/>
              <p:cNvSpPr/>
              <p:nvPr/>
            </p:nvSpPr>
            <p:spPr>
              <a:xfrm>
                <a:off x="3602606" y="3479732"/>
                <a:ext cx="107421" cy="108000"/>
              </a:xfrm>
              <a:prstGeom prst="rect">
                <a:avLst/>
              </a:prstGeom>
              <a:solidFill>
                <a:srgbClr val="06132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1"/>
              <p:cNvSpPr txBox="1"/>
              <p:nvPr/>
            </p:nvSpPr>
            <p:spPr>
              <a:xfrm>
                <a:off x="3730676" y="3411894"/>
                <a:ext cx="441223" cy="217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r>
                  <a:rPr baseline="30000"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nd</a:t>
                </a:r>
                <a:r>
                  <a:rPr lang="en-US" sz="3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SMP</a:t>
                </a:r>
                <a:endParaRPr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54" name="Google Shape;354;p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48670115" y="2705687"/>
            <a:ext cx="1397921" cy="1402533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"/>
          <p:cNvSpPr txBox="1"/>
          <p:nvPr/>
        </p:nvSpPr>
        <p:spPr>
          <a:xfrm>
            <a:off x="43405196" y="3702460"/>
            <a:ext cx="70231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Advanced NeuroTechnology Lab.</a:t>
            </a: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https://sites.google.com/view/adv-neurotech-lab </a:t>
            </a:r>
            <a:endParaRPr sz="24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 테마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2025-11-06T12:44:44Z</dcterms:created>
  <dc:creator>이 아현</dc:creator>
</cp:coreProperties>
</file>