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1077" r:id="rId3"/>
    <p:sldId id="827" r:id="rId4"/>
    <p:sldId id="1046" r:id="rId5"/>
    <p:sldId id="1047" r:id="rId6"/>
    <p:sldId id="922" r:id="rId7"/>
    <p:sldId id="916" r:id="rId8"/>
    <p:sldId id="945" r:id="rId9"/>
    <p:sldId id="1063" r:id="rId10"/>
    <p:sldId id="1051" r:id="rId11"/>
    <p:sldId id="1053" r:id="rId12"/>
    <p:sldId id="1052" r:id="rId13"/>
    <p:sldId id="1078" r:id="rId14"/>
    <p:sldId id="1079" r:id="rId15"/>
    <p:sldId id="1069" r:id="rId16"/>
    <p:sldId id="1070" r:id="rId17"/>
    <p:sldId id="1067" r:id="rId18"/>
    <p:sldId id="1076" r:id="rId19"/>
    <p:sldId id="1054" r:id="rId20"/>
    <p:sldId id="1072" r:id="rId21"/>
    <p:sldId id="939" r:id="rId2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A00"/>
    <a:srgbClr val="7EB100"/>
    <a:srgbClr val="91BC55"/>
    <a:srgbClr val="80AD00"/>
    <a:srgbClr val="72D100"/>
    <a:srgbClr val="521B93"/>
    <a:srgbClr val="F71480"/>
    <a:srgbClr val="0432FF"/>
    <a:srgbClr val="F714EC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8"/>
    <p:restoredTop sz="88605"/>
  </p:normalViewPr>
  <p:slideViewPr>
    <p:cSldViewPr snapToGrid="0" snapToObjects="1">
      <p:cViewPr varScale="1">
        <p:scale>
          <a:sx n="129" d="100"/>
          <a:sy n="129" d="100"/>
        </p:scale>
        <p:origin x="28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922A3-6187-6A4E-BDCB-46726E3D15DC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23F3C-E28D-7042-9095-E0C75C1BA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4257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49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818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5C2667-BE43-8944-8E18-D606998B97B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062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955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542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200" b="0" dirty="0">
              <a:latin typeface="Helvetica"/>
              <a:cs typeface="Helvetica"/>
            </a:endParaRPr>
          </a:p>
          <a:p>
            <a:endParaRPr lang="en-US" altLang="ja-JP" sz="1200" b="0" dirty="0">
              <a:latin typeface="Helvetica"/>
              <a:cs typeface="Helvetic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6C2A92-6660-6A4F-9108-6124210B523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309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445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200" b="0" dirty="0">
              <a:latin typeface="Helvetica"/>
              <a:cs typeface="Helvetic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6C2A92-6660-6A4F-9108-6124210B523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110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200" b="0" dirty="0">
              <a:latin typeface="Helvetica"/>
              <a:cs typeface="Helvetic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6C2A92-6660-6A4F-9108-6124210B523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394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F904C-DA4D-4090-85EF-9C0AE67E3D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223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F904C-DA4D-4090-85EF-9C0AE67E3D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49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9227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408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3761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3068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06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ja-JP" b="0" dirty="0">
              <a:effectLst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437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F904C-DA4D-4090-85EF-9C0AE67E3DF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161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8455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23F3C-E28D-7042-9095-E0C75C1BAD52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1039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6C2A92-6660-6A4F-9108-6124210B523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83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BDF391-4CD3-644A-A9BB-347D9C098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5BEC7A6-0FE4-E543-A3CA-099A9ADE0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F4CCA3-B658-4143-BDA5-CA5CBD48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74B391-3691-0743-801F-A7C5938E6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6619FC-08CA-3C44-9103-6044A7E4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768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CEF30-7D2F-A94F-99F1-455E2039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247B28-2153-D142-93D6-7BD9B6270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5B726E-57A7-C04E-B675-F210CCE6F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FC407C-26C1-D64B-ADDF-BF081F70A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F8CFA1-6DF7-FB4C-963B-3550D824F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446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38B461-996F-9B40-9747-8D87D6CAE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617475-2D7C-8944-B231-C8F3EA506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99568B-DA13-7E4B-9931-391065081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F25C5D-4BDA-914B-B7EB-F54284A5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CD3EA8-0A25-F54B-988F-31F9CF26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868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2DC0B0-1909-A040-A08F-0193EEFBA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2754EF-8627-8742-9AAE-2AD747B2A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D16C18-A406-0845-B8DC-7832491C1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790F03-ADD2-C34D-9CBF-CD691088B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71A895E-AA7C-404A-B6DD-6FE334EF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DFFD071-0776-F846-9F01-7519AC2CE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2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BE4C90-9E3D-6442-A040-9AB551B7B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7B2455-A96D-804B-B49E-BD8B5B3F5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6055D07-5CEA-C74B-8AFB-96E0264A4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FCA1623-00D4-ED45-967C-7C8F821A49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D11221E-E11D-7E49-8D47-2E521ED1A9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BE665E1-A2B2-E94B-9EE5-7041082A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0C285E5-FC9E-2C42-8B2E-409CF0F94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69A23D6-87C1-914F-AE46-2BB9DFEA6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69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C50A08-1926-8E4A-8B20-5A6FE2845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FA4388F-AFCC-C748-8691-A4506ACB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3B13546-E502-E54D-8F41-B3CE08BC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70343B9-1036-184E-B3B2-FCEFA151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984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6453A4E-135D-1647-9259-4052ADAB3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C2192EA-2E2F-7D42-8322-1CD2D6CFA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06EF6B-FE8D-8147-83BA-4AC94D62F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34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9E3A92-FD43-F949-8B6C-539BA4904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D27FB7-266E-8E4D-ACC3-B1B051769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5BE7A93-D1B8-2144-A2BF-733C1B72E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219B3A-6354-2B45-922B-E68114860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ED9A4C-A4CE-2C44-B44A-EEF362D22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1F85EA-D85F-9A4B-B062-7FBE020A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56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D904A2-794D-9C49-8059-70E834207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5655A07-1ED8-E748-9FB2-C42CA42FA1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89EA59-CAB2-2E4A-B8E9-0CA4CFB0D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D02C74-AFF5-8546-A2ED-4F1EC604F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471AA3-D9B8-1744-B3E1-F8D3A96B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770CEA-1C22-7940-9AA3-26D488EC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1365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7AF11F-FAE0-D74A-A169-DAE908DC2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6ADF229-332A-3E40-9FD3-8B6ABFA57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1253ED-D67C-6945-BB00-47CF093EC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49B19B-B93C-5B44-902C-2F0A33B4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4E4FE3-19B9-D547-B05E-CAA6570F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572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67D017B-47EC-EA43-9ABB-8CBE238672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43773B-DE0F-1A42-9126-57BD8DC039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660CB5-78F2-9742-A933-94C9061BA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F3B754-FC57-4643-97ED-ED79EE6F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252405-AEBA-FB40-9E06-DFA128E3E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014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EAFBDB4-88CE-DC42-8AF1-3CAFB2C3D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B11FED-5232-1340-8DC0-04E947C46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BB17E0-34A1-3649-948A-013F4A9E6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887BF-066D-5E47-9D87-FCC07DAD36E6}" type="datetimeFigureOut">
              <a:rPr kumimoji="1" lang="ja-JP" altLang="en-US" smtClean="0"/>
              <a:t>2025/3/14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ADC964-8C89-454B-ADE1-85185B49F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8BA3FE-51DD-8340-9FD3-6EE6BDB37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DEB25-DA19-CF4C-9CBF-984418AF9B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66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tif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tif"/><Relationship Id="rId3" Type="http://schemas.openxmlformats.org/officeDocument/2006/relationships/image" Target="../media/image35.jpg"/><Relationship Id="rId7" Type="http://schemas.openxmlformats.org/officeDocument/2006/relationships/image" Target="../media/image39.tif"/><Relationship Id="rId12" Type="http://schemas.openxmlformats.org/officeDocument/2006/relationships/image" Target="../media/image4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tif"/><Relationship Id="rId11" Type="http://schemas.openxmlformats.org/officeDocument/2006/relationships/image" Target="../media/image43.tif"/><Relationship Id="rId5" Type="http://schemas.openxmlformats.org/officeDocument/2006/relationships/image" Target="../media/image37.tif"/><Relationship Id="rId10" Type="http://schemas.openxmlformats.org/officeDocument/2006/relationships/image" Target="../media/image42.tif"/><Relationship Id="rId4" Type="http://schemas.openxmlformats.org/officeDocument/2006/relationships/image" Target="../media/image36.tif"/><Relationship Id="rId9" Type="http://schemas.openxmlformats.org/officeDocument/2006/relationships/image" Target="../media/image41.t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tif"/><Relationship Id="rId13" Type="http://schemas.openxmlformats.org/officeDocument/2006/relationships/image" Target="../media/image44.emf"/><Relationship Id="rId3" Type="http://schemas.openxmlformats.org/officeDocument/2006/relationships/image" Target="../media/image36.tif"/><Relationship Id="rId7" Type="http://schemas.openxmlformats.org/officeDocument/2006/relationships/image" Target="../media/image40.tif"/><Relationship Id="rId12" Type="http://schemas.openxmlformats.org/officeDocument/2006/relationships/image" Target="../media/image4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tif"/><Relationship Id="rId11" Type="http://schemas.openxmlformats.org/officeDocument/2006/relationships/image" Target="../media/image45.jpg"/><Relationship Id="rId5" Type="http://schemas.openxmlformats.org/officeDocument/2006/relationships/image" Target="../media/image38.tif"/><Relationship Id="rId10" Type="http://schemas.openxmlformats.org/officeDocument/2006/relationships/image" Target="../media/image43.tif"/><Relationship Id="rId4" Type="http://schemas.openxmlformats.org/officeDocument/2006/relationships/image" Target="../media/image37.tif"/><Relationship Id="rId9" Type="http://schemas.openxmlformats.org/officeDocument/2006/relationships/image" Target="../media/image42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44.emf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emf"/><Relationship Id="rId5" Type="http://schemas.openxmlformats.org/officeDocument/2006/relationships/image" Target="../media/image54.emf"/><Relationship Id="rId4" Type="http://schemas.openxmlformats.org/officeDocument/2006/relationships/image" Target="../media/image53.png"/><Relationship Id="rId9" Type="http://schemas.openxmlformats.org/officeDocument/2006/relationships/image" Target="../media/image5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tif"/><Relationship Id="rId13" Type="http://schemas.openxmlformats.org/officeDocument/2006/relationships/image" Target="../media/image68.tif"/><Relationship Id="rId3" Type="http://schemas.openxmlformats.org/officeDocument/2006/relationships/image" Target="../media/image58.jpg"/><Relationship Id="rId7" Type="http://schemas.openxmlformats.org/officeDocument/2006/relationships/image" Target="../media/image62.tif"/><Relationship Id="rId12" Type="http://schemas.openxmlformats.org/officeDocument/2006/relationships/image" Target="../media/image67.t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tif"/><Relationship Id="rId11" Type="http://schemas.openxmlformats.org/officeDocument/2006/relationships/image" Target="../media/image66.tif"/><Relationship Id="rId5" Type="http://schemas.openxmlformats.org/officeDocument/2006/relationships/image" Target="../media/image60.jpg"/><Relationship Id="rId10" Type="http://schemas.openxmlformats.org/officeDocument/2006/relationships/image" Target="../media/image65.tif"/><Relationship Id="rId4" Type="http://schemas.openxmlformats.org/officeDocument/2006/relationships/image" Target="../media/image59.jpg"/><Relationship Id="rId9" Type="http://schemas.openxmlformats.org/officeDocument/2006/relationships/image" Target="../media/image64.t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image" Target="../media/image11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emf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12.png"/><Relationship Id="rId9" Type="http://schemas.openxmlformats.org/officeDocument/2006/relationships/image" Target="../media/image7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7B3734-203A-354E-BA62-49630A5E4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464" y="502931"/>
            <a:ext cx="11543071" cy="2387600"/>
          </a:xfrm>
        </p:spPr>
        <p:txBody>
          <a:bodyPr anchor="ctr" anchorCtr="0">
            <a:normAutofit/>
          </a:bodyPr>
          <a:lstStyle/>
          <a:p>
            <a:r>
              <a:rPr kumimoji="1" lang="ja-JP" altLang="en-US" sz="4000" b="1">
                <a:latin typeface="+mn-ea"/>
                <a:ea typeface="+mn-ea"/>
              </a:rPr>
              <a:t>かたさ変動による翻訳調節と神経分化</a:t>
            </a:r>
            <a:br>
              <a:rPr kumimoji="1" lang="en-US" altLang="ja-JP" sz="4000" b="1" dirty="0">
                <a:latin typeface="+mn-ea"/>
                <a:ea typeface="+mn-ea"/>
              </a:rPr>
            </a:br>
            <a:r>
              <a:rPr lang="en" altLang="ja-JP" sz="4400" dirty="0">
                <a:latin typeface="Arial" panose="020B0604020202020204" pitchFamily="34" charset="0"/>
                <a:cs typeface="Arial" panose="020B0604020202020204" pitchFamily="34" charset="0"/>
              </a:rPr>
              <a:t>Translational regulation in </a:t>
            </a:r>
            <a:r>
              <a:rPr lang="en" altLang="ja-JP" sz="4400">
                <a:latin typeface="Arial" panose="020B0604020202020204" pitchFamily="34" charset="0"/>
                <a:cs typeface="Arial" panose="020B0604020202020204" pitchFamily="34" charset="0"/>
              </a:rPr>
              <a:t>neurogenesis </a:t>
            </a:r>
            <a:br>
              <a:rPr lang="en" altLang="ja-JP" sz="4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" altLang="ja-JP" sz="4400">
                <a:latin typeface="Arial" panose="020B0604020202020204" pitchFamily="34" charset="0"/>
                <a:cs typeface="Arial" panose="020B0604020202020204" pitchFamily="34" charset="0"/>
              </a:rPr>
              <a:t>driven </a:t>
            </a:r>
            <a:r>
              <a:rPr lang="en" altLang="ja-JP" sz="4400" dirty="0">
                <a:latin typeface="Arial" panose="020B0604020202020204" pitchFamily="34" charset="0"/>
                <a:cs typeface="Arial" panose="020B0604020202020204" pitchFamily="34" charset="0"/>
              </a:rPr>
              <a:t>by shift in </a:t>
            </a:r>
            <a:r>
              <a:rPr lang="en" altLang="ja-JP" sz="4400">
                <a:latin typeface="Arial" panose="020B0604020202020204" pitchFamily="34" charset="0"/>
                <a:cs typeface="Arial" panose="020B0604020202020204" pitchFamily="34" charset="0"/>
              </a:rPr>
              <a:t>cortical stiffness</a:t>
            </a:r>
            <a:endParaRPr kumimoji="1" lang="ja-JP" altLang="en-US" sz="4000" b="1">
              <a:latin typeface="+mn-ea"/>
              <a:ea typeface="+mn-ea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861D372-9220-D04C-9A34-B7FCB2510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46174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kumimoji="1" lang="ja-JP" altLang="en-US" b="1">
                <a:latin typeface="Arial" panose="020B0604020202020204" pitchFamily="34" charset="0"/>
                <a:cs typeface="Arial" panose="020B0604020202020204" pitchFamily="34" charset="0"/>
              </a:rPr>
              <a:t>岩下　美里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(Misato Iwashita)</a:t>
            </a:r>
          </a:p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Korea Brain Research Institute</a:t>
            </a:r>
          </a:p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Neural Regeneration Lab (PI </a:t>
            </a:r>
            <a:r>
              <a:rPr lang="ja-JP" altLang="en-US" b="1">
                <a:latin typeface="Arial" panose="020B0604020202020204" pitchFamily="34" charset="0"/>
                <a:cs typeface="Arial" panose="020B0604020202020204" pitchFamily="34" charset="0"/>
              </a:rPr>
              <a:t>小曽戸陽一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, Yoichi </a:t>
            </a:r>
            <a:r>
              <a:rPr lang="en-US" altLang="ja-JP" b="1">
                <a:latin typeface="Arial" panose="020B0604020202020204" pitchFamily="34" charset="0"/>
                <a:cs typeface="Arial" panose="020B0604020202020204" pitchFamily="34" charset="0"/>
              </a:rPr>
              <a:t>Kosodo)</a:t>
            </a:r>
            <a:endParaRPr lang="en-US" altLang="ja-JP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ja-JP" altLang="en-US" b="1">
                <a:latin typeface="Arial" panose="020B0604020202020204" pitchFamily="34" charset="0"/>
                <a:cs typeface="Arial" panose="020B0604020202020204" pitchFamily="34" charset="0"/>
              </a:rPr>
              <a:t>第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kumimoji="1" lang="ja-JP" altLang="en-US" b="1">
                <a:latin typeface="Arial" panose="020B0604020202020204" pitchFamily="34" charset="0"/>
                <a:cs typeface="Arial" panose="020B0604020202020204" pitchFamily="34" charset="0"/>
              </a:rPr>
              <a:t>回メカノバイオロジー学会＠</a:t>
            </a:r>
            <a:r>
              <a:rPr lang="ja-JP" altLang="en-US" b="1">
                <a:latin typeface="Arial" panose="020B0604020202020204" pitchFamily="34" charset="0"/>
                <a:cs typeface="Arial" panose="020B0604020202020204" pitchFamily="34" charset="0"/>
              </a:rPr>
              <a:t>金沢工業大学</a:t>
            </a:r>
            <a:endParaRPr kumimoji="1" lang="en-US" altLang="ja-JP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2025/03/11</a:t>
            </a:r>
            <a:endParaRPr kumimoji="1" lang="ja-JP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771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8E1A71A-8635-A843-8928-F10C3F7EB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889" y="3140679"/>
            <a:ext cx="3501583" cy="371732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B9A1921-99E6-E347-A258-DB57A5F58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635" y="1959579"/>
            <a:ext cx="3314700" cy="11811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50C66A9-D659-9E41-9B1B-4C8DE8888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35" y="1134881"/>
            <a:ext cx="4229100" cy="7239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E3CEFBC-374B-7D45-89DD-972A6E049C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8102" y="1300306"/>
            <a:ext cx="5572662" cy="5289870"/>
          </a:xfrm>
          <a:prstGeom prst="rect">
            <a:avLst/>
          </a:prstGeom>
        </p:spPr>
      </p:pic>
      <p:sp>
        <p:nvSpPr>
          <p:cNvPr id="16" name="タイトル 13">
            <a:extLst>
              <a:ext uri="{FF2B5EF4-FFF2-40B4-BE49-F238E27FC236}">
                <a16:creationId xmlns:a16="http://schemas.microsoft.com/office/drawing/2014/main" id="{DFB61FF8-A577-274F-A09A-E336AF21D78A}"/>
              </a:ext>
            </a:extLst>
          </p:cNvPr>
          <p:cNvSpPr txBox="1">
            <a:spLocks/>
          </p:cNvSpPr>
          <p:nvPr/>
        </p:nvSpPr>
        <p:spPr>
          <a:xfrm>
            <a:off x="0" y="3242"/>
            <a:ext cx="12192000" cy="900000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0" rIns="91440" bIns="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組織のかたさに応じた間葉系幹細胞の分化</a:t>
            </a:r>
            <a:endParaRPr lang="en-US" altLang="ja-JP" sz="32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CB72335-5B9F-D943-9C91-F8430707F805}"/>
              </a:ext>
            </a:extLst>
          </p:cNvPr>
          <p:cNvSpPr/>
          <p:nvPr/>
        </p:nvSpPr>
        <p:spPr>
          <a:xfrm>
            <a:off x="8697133" y="6596390"/>
            <a:ext cx="349486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Adapted from Engler et al, 2016, Cell 126 (4): 677-89</a:t>
            </a:r>
            <a:endParaRPr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4FCB0A0-CF56-E943-9A82-37DE8ED0482C}"/>
              </a:ext>
            </a:extLst>
          </p:cNvPr>
          <p:cNvSpPr/>
          <p:nvPr/>
        </p:nvSpPr>
        <p:spPr>
          <a:xfrm>
            <a:off x="1324498" y="1262206"/>
            <a:ext cx="644002" cy="5965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97E0315-0C22-DD47-9975-43EF7390E06C}"/>
              </a:ext>
            </a:extLst>
          </p:cNvPr>
          <p:cNvSpPr/>
          <p:nvPr/>
        </p:nvSpPr>
        <p:spPr>
          <a:xfrm>
            <a:off x="1016000" y="3120864"/>
            <a:ext cx="1435099" cy="14892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1668FD5-DE6E-6545-806A-4899CAAAE463}"/>
              </a:ext>
            </a:extLst>
          </p:cNvPr>
          <p:cNvSpPr/>
          <p:nvPr/>
        </p:nvSpPr>
        <p:spPr>
          <a:xfrm>
            <a:off x="6070600" y="2654300"/>
            <a:ext cx="495300" cy="2032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EC21371-9F96-7E48-8E71-5AD6DB0E90C9}"/>
              </a:ext>
            </a:extLst>
          </p:cNvPr>
          <p:cNvSpPr txBox="1"/>
          <p:nvPr/>
        </p:nvSpPr>
        <p:spPr>
          <a:xfrm>
            <a:off x="6565345" y="1064003"/>
            <a:ext cx="1099981" cy="307777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Neurogenic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51D0810-70CE-8A45-AB23-57B7AE4348D7}"/>
              </a:ext>
            </a:extLst>
          </p:cNvPr>
          <p:cNvSpPr txBox="1"/>
          <p:nvPr/>
        </p:nvSpPr>
        <p:spPr>
          <a:xfrm>
            <a:off x="8322993" y="1064002"/>
            <a:ext cx="950901" cy="307777"/>
          </a:xfrm>
          <a:prstGeom prst="rect">
            <a:avLst/>
          </a:prstGeom>
          <a:solidFill>
            <a:srgbClr val="00FA00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Myogenic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7F772A-BE7C-E749-A7FA-2A8BB4CE6C1F}"/>
              </a:ext>
            </a:extLst>
          </p:cNvPr>
          <p:cNvSpPr txBox="1"/>
          <p:nvPr/>
        </p:nvSpPr>
        <p:spPr>
          <a:xfrm>
            <a:off x="9975003" y="1064002"/>
            <a:ext cx="1090363" cy="30777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Osteogenic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447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D563C1F-F85A-2347-9531-59C36E07289B}"/>
              </a:ext>
            </a:extLst>
          </p:cNvPr>
          <p:cNvGrpSpPr/>
          <p:nvPr/>
        </p:nvGrpSpPr>
        <p:grpSpPr>
          <a:xfrm>
            <a:off x="367656" y="1835047"/>
            <a:ext cx="6148579" cy="4628394"/>
            <a:chOff x="5748366" y="1195097"/>
            <a:chExt cx="6148579" cy="4628394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417D9F26-0B1C-2F48-9F7D-6F05A9B68C2B}"/>
                </a:ext>
              </a:extLst>
            </p:cNvPr>
            <p:cNvGrpSpPr/>
            <p:nvPr/>
          </p:nvGrpSpPr>
          <p:grpSpPr>
            <a:xfrm>
              <a:off x="6965932" y="1195097"/>
              <a:ext cx="3713446" cy="1045044"/>
              <a:chOff x="3925910" y="214130"/>
              <a:chExt cx="3713446" cy="1045044"/>
            </a:xfrm>
          </p:grpSpPr>
          <p:sp>
            <p:nvSpPr>
              <p:cNvPr id="10" name="角丸四角形 9">
                <a:extLst>
                  <a:ext uri="{FF2B5EF4-FFF2-40B4-BE49-F238E27FC236}">
                    <a16:creationId xmlns:a16="http://schemas.microsoft.com/office/drawing/2014/main" id="{FE584724-3DDA-FE43-9245-F7DA1CD6F1C0}"/>
                  </a:ext>
                </a:extLst>
              </p:cNvPr>
              <p:cNvSpPr/>
              <p:nvPr/>
            </p:nvSpPr>
            <p:spPr>
              <a:xfrm>
                <a:off x="3925910" y="444963"/>
                <a:ext cx="3713446" cy="814211"/>
              </a:xfrm>
              <a:prstGeom prst="roundRect">
                <a:avLst>
                  <a:gd name="adj" fmla="val 23447"/>
                </a:avLst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0000" rtlCol="0" anchor="ctr"/>
              <a:lstStyle/>
              <a:p>
                <a:pPr algn="ctr"/>
                <a:r>
                  <a:rPr lang="ja-JP" altLang="en-US" sz="2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力学刺激</a:t>
                </a:r>
                <a:r>
                  <a:rPr lang="en-US" altLang="ja-JP" sz="2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(= Stiffness)</a:t>
                </a:r>
                <a:endParaRPr lang="ja-JP" altLang="en-US" sz="2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4D99A4D-DEF5-7247-A3CE-640A409B217D}"/>
                  </a:ext>
                </a:extLst>
              </p:cNvPr>
              <p:cNvSpPr txBox="1"/>
              <p:nvPr/>
            </p:nvSpPr>
            <p:spPr>
              <a:xfrm>
                <a:off x="5228635" y="214130"/>
                <a:ext cx="1107996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力学場</a:t>
                </a:r>
              </a:p>
            </p:txBody>
          </p:sp>
        </p:grpSp>
        <p:sp>
          <p:nvSpPr>
            <p:cNvPr id="14" name="角丸四角形 13">
              <a:extLst>
                <a:ext uri="{FF2B5EF4-FFF2-40B4-BE49-F238E27FC236}">
                  <a16:creationId xmlns:a16="http://schemas.microsoft.com/office/drawing/2014/main" id="{A95256AB-71C9-CA47-BAB0-A6BAED50AFB3}"/>
                </a:ext>
              </a:extLst>
            </p:cNvPr>
            <p:cNvSpPr/>
            <p:nvPr/>
          </p:nvSpPr>
          <p:spPr>
            <a:xfrm>
              <a:off x="7519076" y="5144452"/>
              <a:ext cx="2607158" cy="679039"/>
            </a:xfrm>
            <a:prstGeom prst="roundRect">
              <a:avLst>
                <a:gd name="adj" fmla="val 2344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46800" rtlCol="0" anchor="ctr"/>
            <a:lstStyle/>
            <a:p>
              <a:pPr algn="ctr"/>
              <a:r>
                <a:rPr lang="ja-JP" altLang="en-US" sz="24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細胞機能の発現</a:t>
              </a: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CE69F140-7458-E24E-A171-40FCFD0A7C61}"/>
                </a:ext>
              </a:extLst>
            </p:cNvPr>
            <p:cNvSpPr txBox="1"/>
            <p:nvPr/>
          </p:nvSpPr>
          <p:spPr>
            <a:xfrm>
              <a:off x="5748366" y="2771875"/>
              <a:ext cx="6148579" cy="18408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lIns="216000" tIns="180000" bIns="180000" rtlCol="0">
              <a:spAutoFit/>
            </a:bodyPr>
            <a:lstStyle/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stiffness</a:t>
              </a:r>
              <a:r>
                <a:rPr kumimoji="1" lang="ja-JP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刺激の検知・受容</a:t>
              </a:r>
              <a:endPara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ja-JP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　</a:t>
              </a:r>
              <a:r>
                <a:rPr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stiffness</a:t>
              </a:r>
              <a:r>
                <a:rPr lang="ja-JP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刺激</a:t>
              </a:r>
              <a:r>
                <a:rPr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-&gt; </a:t>
              </a:r>
              <a:r>
                <a:rPr lang="ja-JP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化学シグナルへの変換</a:t>
              </a:r>
              <a:endPara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kumimoji="1"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stiffness</a:t>
              </a:r>
              <a:r>
                <a:rPr kumimoji="1" lang="ja-JP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刺激の細胞内伝達</a:t>
              </a:r>
              <a:endParaRPr kumimoji="1" lang="en-US" altLang="ja-JP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ja-JP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　細胞内伝達様式</a:t>
              </a:r>
              <a:endPara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34D7CDC0-183E-6E4E-A969-AD924E6BA366}"/>
                </a:ext>
              </a:extLst>
            </p:cNvPr>
            <p:cNvCxnSpPr/>
            <p:nvPr/>
          </p:nvCxnSpPr>
          <p:spPr>
            <a:xfrm>
              <a:off x="8822655" y="2270608"/>
              <a:ext cx="0" cy="501267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矢印コネクタ 22">
              <a:extLst>
                <a:ext uri="{FF2B5EF4-FFF2-40B4-BE49-F238E27FC236}">
                  <a16:creationId xmlns:a16="http://schemas.microsoft.com/office/drawing/2014/main" id="{9C9678CC-DD0E-C743-8E12-8D50B84F0769}"/>
                </a:ext>
              </a:extLst>
            </p:cNvPr>
            <p:cNvCxnSpPr/>
            <p:nvPr/>
          </p:nvCxnSpPr>
          <p:spPr>
            <a:xfrm>
              <a:off x="8822655" y="4612718"/>
              <a:ext cx="0" cy="501267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E2110B1-FE5F-0C46-A0E1-C5CA35E5B0AD}"/>
              </a:ext>
            </a:extLst>
          </p:cNvPr>
          <p:cNvSpPr txBox="1"/>
          <p:nvPr/>
        </p:nvSpPr>
        <p:spPr>
          <a:xfrm>
            <a:off x="6965471" y="1981179"/>
            <a:ext cx="3927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胎生期脳組織はどのような力学的特性を示すか？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13F608E-B54F-E84A-AE86-9372795B0BE3}"/>
              </a:ext>
            </a:extLst>
          </p:cNvPr>
          <p:cNvSpPr txBox="1"/>
          <p:nvPr/>
        </p:nvSpPr>
        <p:spPr>
          <a:xfrm>
            <a:off x="7062923" y="5708422"/>
            <a:ext cx="4788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力学的な刺激により、どのような細胞が生じるか？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タイトル 13">
            <a:extLst>
              <a:ext uri="{FF2B5EF4-FFF2-40B4-BE49-F238E27FC236}">
                <a16:creationId xmlns:a16="http://schemas.microsoft.com/office/drawing/2014/main" id="{F008C3C4-4D44-C242-9ABC-AE7C2235653B}"/>
              </a:ext>
            </a:extLst>
          </p:cNvPr>
          <p:cNvSpPr txBox="1">
            <a:spLocks/>
          </p:cNvSpPr>
          <p:nvPr/>
        </p:nvSpPr>
        <p:spPr>
          <a:xfrm>
            <a:off x="0" y="3241"/>
            <a:ext cx="12192000" cy="1370871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0" rIns="91440" bIns="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研究目的</a:t>
            </a:r>
            <a:r>
              <a:rPr lang="en-US" altLang="ja-JP" sz="2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組織と細胞間の</a:t>
            </a:r>
            <a:r>
              <a:rPr lang="en-US" altLang="ja-JP" sz="2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mechanical interaction</a:t>
            </a:r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の役割について</a:t>
            </a:r>
            <a:endParaRPr lang="en-US" altLang="ja-JP" sz="28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神経系をモデルに検証する</a:t>
            </a:r>
            <a:endParaRPr lang="en-US" altLang="ja-JP" sz="28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右矢印 4">
            <a:extLst>
              <a:ext uri="{FF2B5EF4-FFF2-40B4-BE49-F238E27FC236}">
                <a16:creationId xmlns:a16="http://schemas.microsoft.com/office/drawing/2014/main" id="{37744683-F6C3-1141-A9E8-9F2A76D32108}"/>
              </a:ext>
            </a:extLst>
          </p:cNvPr>
          <p:cNvSpPr/>
          <p:nvPr/>
        </p:nvSpPr>
        <p:spPr>
          <a:xfrm>
            <a:off x="5721488" y="2218524"/>
            <a:ext cx="1104900" cy="437514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右矢印 32">
            <a:extLst>
              <a:ext uri="{FF2B5EF4-FFF2-40B4-BE49-F238E27FC236}">
                <a16:creationId xmlns:a16="http://schemas.microsoft.com/office/drawing/2014/main" id="{AD5A5A56-C893-614B-BE9F-52620BBFE731}"/>
              </a:ext>
            </a:extLst>
          </p:cNvPr>
          <p:cNvSpPr/>
          <p:nvPr/>
        </p:nvSpPr>
        <p:spPr>
          <a:xfrm>
            <a:off x="5762627" y="5905163"/>
            <a:ext cx="1104900" cy="437514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右矢印 33">
            <a:extLst>
              <a:ext uri="{FF2B5EF4-FFF2-40B4-BE49-F238E27FC236}">
                <a16:creationId xmlns:a16="http://schemas.microsoft.com/office/drawing/2014/main" id="{616995ED-5047-B14D-A626-7AE1932441EC}"/>
              </a:ext>
            </a:extLst>
          </p:cNvPr>
          <p:cNvSpPr/>
          <p:nvPr/>
        </p:nvSpPr>
        <p:spPr>
          <a:xfrm>
            <a:off x="6753359" y="4113489"/>
            <a:ext cx="619127" cy="437514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303E640-3BA2-E64D-AFDE-A75C48216525}"/>
              </a:ext>
            </a:extLst>
          </p:cNvPr>
          <p:cNvSpPr txBox="1"/>
          <p:nvPr/>
        </p:nvSpPr>
        <p:spPr>
          <a:xfrm>
            <a:off x="7469122" y="3956400"/>
            <a:ext cx="4186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シグナル伝達経路の同定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既知</a:t>
            </a: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未知？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10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D6129ED-78D8-0C4A-A983-9E6EB0653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257" y="1437393"/>
            <a:ext cx="3096864" cy="2143983"/>
          </a:xfrm>
          <a:prstGeom prst="rect">
            <a:avLst/>
          </a:prstGeom>
        </p:spPr>
      </p:pic>
      <p:sp>
        <p:nvSpPr>
          <p:cNvPr id="4" name="TextBox 37">
            <a:extLst>
              <a:ext uri="{FF2B5EF4-FFF2-40B4-BE49-F238E27FC236}">
                <a16:creationId xmlns:a16="http://schemas.microsoft.com/office/drawing/2014/main" id="{DE1CA204-FFB2-CE4F-94A4-D7C60B21993F}"/>
              </a:ext>
            </a:extLst>
          </p:cNvPr>
          <p:cNvSpPr txBox="1"/>
          <p:nvPr/>
        </p:nvSpPr>
        <p:spPr>
          <a:xfrm>
            <a:off x="164609" y="1025470"/>
            <a:ext cx="11848716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E14: early neurogenesis</a:t>
            </a:r>
            <a:endParaRPr lang="ko-KR" altLang="en-US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F75FADC-11FB-BB4C-9958-313CF40881A5}"/>
              </a:ext>
            </a:extLst>
          </p:cNvPr>
          <p:cNvGrpSpPr/>
          <p:nvPr/>
        </p:nvGrpSpPr>
        <p:grpSpPr>
          <a:xfrm>
            <a:off x="6791587" y="1402490"/>
            <a:ext cx="601447" cy="2010349"/>
            <a:chOff x="6946198" y="361112"/>
            <a:chExt cx="601447" cy="2010349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70044A3D-2106-4242-9658-CD56C6B34546}"/>
                </a:ext>
              </a:extLst>
            </p:cNvPr>
            <p:cNvSpPr/>
            <p:nvPr/>
          </p:nvSpPr>
          <p:spPr>
            <a:xfrm>
              <a:off x="7104834" y="645163"/>
              <a:ext cx="289903" cy="1442086"/>
            </a:xfrm>
            <a:prstGeom prst="rect">
              <a:avLst/>
            </a:prstGeom>
            <a:gradFill>
              <a:gsLst>
                <a:gs pos="3000">
                  <a:srgbClr val="ECECEC"/>
                </a:gs>
                <a:gs pos="0">
                  <a:schemeClr val="accent1">
                    <a:lumMod val="0"/>
                    <a:lumOff val="100000"/>
                  </a:schemeClr>
                </a:gs>
                <a:gs pos="99000">
                  <a:schemeClr val="bg1">
                    <a:lumMod val="85000"/>
                  </a:schemeClr>
                </a:gs>
                <a:gs pos="99000">
                  <a:schemeClr val="bg1"/>
                </a:gs>
                <a:gs pos="87000">
                  <a:schemeClr val="bg1">
                    <a:lumMod val="85000"/>
                  </a:schemeClr>
                </a:gs>
              </a:gsLst>
              <a:lin ang="162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688F664-6494-CE49-8504-4DAC498E688B}"/>
                </a:ext>
              </a:extLst>
            </p:cNvPr>
            <p:cNvSpPr txBox="1"/>
            <p:nvPr/>
          </p:nvSpPr>
          <p:spPr>
            <a:xfrm>
              <a:off x="6946198" y="2094462"/>
              <a:ext cx="6014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Helvetica" pitchFamily="2" charset="0"/>
                </a:rPr>
                <a:t>Apical</a:t>
              </a:r>
              <a:endParaRPr kumimoji="1" lang="ja-JP" altLang="en-US" sz="1200">
                <a:latin typeface="Helvetica" pitchFamily="2" charset="0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F648EEE-67F2-5847-AC89-69E20FE280C5}"/>
                </a:ext>
              </a:extLst>
            </p:cNvPr>
            <p:cNvSpPr txBox="1"/>
            <p:nvPr/>
          </p:nvSpPr>
          <p:spPr>
            <a:xfrm>
              <a:off x="6965855" y="361112"/>
              <a:ext cx="5677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200" dirty="0">
                  <a:latin typeface="Helvetica" pitchFamily="2" charset="0"/>
                </a:rPr>
                <a:t>Basal</a:t>
              </a:r>
              <a:endParaRPr kumimoji="1" lang="ja-JP" altLang="en-US" sz="1200">
                <a:latin typeface="Helvetica" pitchFamily="2" charset="0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75567BD-3232-E341-94B5-550291554CA2}"/>
              </a:ext>
            </a:extLst>
          </p:cNvPr>
          <p:cNvGrpSpPr/>
          <p:nvPr/>
        </p:nvGrpSpPr>
        <p:grpSpPr>
          <a:xfrm>
            <a:off x="2085493" y="1515040"/>
            <a:ext cx="1766764" cy="2050139"/>
            <a:chOff x="434028" y="1449406"/>
            <a:chExt cx="1766764" cy="2050139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4E23E94C-148F-4446-8E09-87F5B95D4AAA}"/>
                </a:ext>
              </a:extLst>
            </p:cNvPr>
            <p:cNvCxnSpPr>
              <a:cxnSpLocks/>
            </p:cNvCxnSpPr>
            <p:nvPr/>
          </p:nvCxnSpPr>
          <p:spPr>
            <a:xfrm>
              <a:off x="2200792" y="2070936"/>
              <a:ext cx="0" cy="68121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55893C2-1B97-B44F-B5A0-B17730776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4029" y="1449406"/>
              <a:ext cx="1669765" cy="1735246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8C678A3-5030-E443-9183-CBCCEA98BE58}"/>
                </a:ext>
              </a:extLst>
            </p:cNvPr>
            <p:cNvSpPr txBox="1"/>
            <p:nvPr/>
          </p:nvSpPr>
          <p:spPr>
            <a:xfrm>
              <a:off x="1292906" y="3222345"/>
              <a:ext cx="810888" cy="277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kumimoji="1" lang="en-US" altLang="ja-JP" sz="1200" b="1" dirty="0">
                  <a:latin typeface="Helvetica" pitchFamily="2" charset="0"/>
                </a:rPr>
                <a:t>L1</a:t>
              </a:r>
              <a:endParaRPr kumimoji="1" lang="ja-JP" altLang="en-US" sz="1200" b="1">
                <a:latin typeface="Helvetica" pitchFamily="2" charset="0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F81116BF-6C06-184A-862D-F82D180B0705}"/>
                </a:ext>
              </a:extLst>
            </p:cNvPr>
            <p:cNvSpPr txBox="1"/>
            <p:nvPr/>
          </p:nvSpPr>
          <p:spPr>
            <a:xfrm>
              <a:off x="434028" y="3222345"/>
              <a:ext cx="810888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latin typeface="Helvetica" pitchFamily="2" charset="0"/>
                </a:rPr>
                <a:t>DAPI</a:t>
              </a:r>
              <a:endParaRPr kumimoji="1" lang="ja-JP" altLang="en-US" sz="1200" b="1">
                <a:latin typeface="Helvetica" pitchFamily="2" charset="0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B696D8E-C67E-CF4E-A8EA-EB9E9A780498}"/>
              </a:ext>
            </a:extLst>
          </p:cNvPr>
          <p:cNvGrpSpPr/>
          <p:nvPr/>
        </p:nvGrpSpPr>
        <p:grpSpPr>
          <a:xfrm>
            <a:off x="3367420" y="2969050"/>
            <a:ext cx="436338" cy="200553"/>
            <a:chOff x="5410043" y="2962305"/>
            <a:chExt cx="436338" cy="200553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410735AE-D105-464B-B77B-4C13191F9C86}"/>
                </a:ext>
              </a:extLst>
            </p:cNvPr>
            <p:cNvCxnSpPr>
              <a:cxnSpLocks/>
            </p:cNvCxnSpPr>
            <p:nvPr/>
          </p:nvCxnSpPr>
          <p:spPr>
            <a:xfrm>
              <a:off x="5537993" y="3162858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3A9C886-96BB-9343-A0C6-DDD8C5C39784}"/>
                </a:ext>
              </a:extLst>
            </p:cNvPr>
            <p:cNvSpPr txBox="1"/>
            <p:nvPr/>
          </p:nvSpPr>
          <p:spPr>
            <a:xfrm>
              <a:off x="5410043" y="2962305"/>
              <a:ext cx="43633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 µm</a:t>
              </a:r>
              <a:endParaRPr kumimoji="1" lang="ja-JP" alt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7B8BE482-BF4F-C249-85D0-15AA2BDF07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211" y="4599587"/>
            <a:ext cx="3096864" cy="2143983"/>
          </a:xfrm>
          <a:prstGeom prst="rect">
            <a:avLst/>
          </a:prstGeom>
        </p:spPr>
      </p:pic>
      <p:sp>
        <p:nvSpPr>
          <p:cNvPr id="19" name="TextBox 37">
            <a:extLst>
              <a:ext uri="{FF2B5EF4-FFF2-40B4-BE49-F238E27FC236}">
                <a16:creationId xmlns:a16="http://schemas.microsoft.com/office/drawing/2014/main" id="{37274C6C-73AA-0B4D-B196-DAC2E14E2729}"/>
              </a:ext>
            </a:extLst>
          </p:cNvPr>
          <p:cNvSpPr txBox="1"/>
          <p:nvPr/>
        </p:nvSpPr>
        <p:spPr>
          <a:xfrm>
            <a:off x="164609" y="3679756"/>
            <a:ext cx="11848716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E16: late neurogenesis</a:t>
            </a:r>
            <a:endParaRPr lang="ko-KR" altLang="en-US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4672A5C-561C-E24B-BFB7-75ED912D47A4}"/>
              </a:ext>
            </a:extLst>
          </p:cNvPr>
          <p:cNvGrpSpPr/>
          <p:nvPr/>
        </p:nvGrpSpPr>
        <p:grpSpPr>
          <a:xfrm>
            <a:off x="6820608" y="4533278"/>
            <a:ext cx="601447" cy="2052386"/>
            <a:chOff x="8185267" y="4189147"/>
            <a:chExt cx="601447" cy="2052386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CBC9C5AE-5B4F-9D44-8B05-7E2E3F24EAD0}"/>
                </a:ext>
              </a:extLst>
            </p:cNvPr>
            <p:cNvSpPr/>
            <p:nvPr/>
          </p:nvSpPr>
          <p:spPr>
            <a:xfrm>
              <a:off x="8335632" y="4485415"/>
              <a:ext cx="300719" cy="1442086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62000">
                  <a:schemeClr val="bg1">
                    <a:lumMod val="47000"/>
                  </a:schemeClr>
                </a:gs>
                <a:gs pos="46000">
                  <a:schemeClr val="bg1">
                    <a:lumMod val="50000"/>
                  </a:schemeClr>
                </a:gs>
                <a:gs pos="89000">
                  <a:srgbClr val="ECECEC"/>
                </a:gs>
                <a:gs pos="77000">
                  <a:schemeClr val="bg1">
                    <a:lumMod val="75000"/>
                  </a:schemeClr>
                </a:gs>
                <a:gs pos="100000">
                  <a:schemeClr val="bg1"/>
                </a:gs>
                <a:gs pos="30000">
                  <a:srgbClr val="ACACAC"/>
                </a:gs>
                <a:gs pos="18000">
                  <a:schemeClr val="bg1">
                    <a:lumMod val="85000"/>
                  </a:schemeClr>
                </a:gs>
              </a:gsLst>
              <a:lin ang="162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488902A-5172-944D-B5FC-3C85884DDF15}"/>
                </a:ext>
              </a:extLst>
            </p:cNvPr>
            <p:cNvSpPr txBox="1"/>
            <p:nvPr/>
          </p:nvSpPr>
          <p:spPr>
            <a:xfrm>
              <a:off x="8185267" y="5964534"/>
              <a:ext cx="6014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200" dirty="0">
                  <a:latin typeface="Helvetica" pitchFamily="2" charset="0"/>
                </a:rPr>
                <a:t>Apical</a:t>
              </a:r>
              <a:endParaRPr kumimoji="1" lang="ja-JP" altLang="en-US" sz="1200">
                <a:latin typeface="Helvetica" pitchFamily="2" charset="0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D6769F5-1CCE-8648-888B-E88AF6DCCF1B}"/>
                </a:ext>
              </a:extLst>
            </p:cNvPr>
            <p:cNvSpPr txBox="1"/>
            <p:nvPr/>
          </p:nvSpPr>
          <p:spPr>
            <a:xfrm>
              <a:off x="8202098" y="4189147"/>
              <a:ext cx="5677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200" dirty="0">
                  <a:latin typeface="Helvetica" pitchFamily="2" charset="0"/>
                </a:rPr>
                <a:t>Basal</a:t>
              </a:r>
              <a:endParaRPr kumimoji="1" lang="ja-JP" altLang="en-US" sz="1200">
                <a:latin typeface="Helvetica" pitchFamily="2" charset="0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321CD3D-60C6-7B47-844A-CD064D2E3325}"/>
              </a:ext>
            </a:extLst>
          </p:cNvPr>
          <p:cNvGrpSpPr/>
          <p:nvPr/>
        </p:nvGrpSpPr>
        <p:grpSpPr>
          <a:xfrm>
            <a:off x="2073447" y="4101508"/>
            <a:ext cx="1766764" cy="2642062"/>
            <a:chOff x="5619671" y="993048"/>
            <a:chExt cx="1766764" cy="2642062"/>
          </a:xfrm>
        </p:grpSpPr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97877FA5-9E07-5946-8172-1ED4D66CD561}"/>
                </a:ext>
              </a:extLst>
            </p:cNvPr>
            <p:cNvCxnSpPr>
              <a:cxnSpLocks/>
            </p:cNvCxnSpPr>
            <p:nvPr/>
          </p:nvCxnSpPr>
          <p:spPr>
            <a:xfrm>
              <a:off x="7386435" y="1957112"/>
              <a:ext cx="0" cy="838414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019FDDC7-B88A-CB44-AA0B-4427C3CFA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23200" y="993048"/>
              <a:ext cx="1666237" cy="2333758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D3A3855-14C6-3840-8C0F-8C3C2F393407}"/>
                </a:ext>
              </a:extLst>
            </p:cNvPr>
            <p:cNvSpPr txBox="1"/>
            <p:nvPr/>
          </p:nvSpPr>
          <p:spPr>
            <a:xfrm>
              <a:off x="5619671" y="3358111"/>
              <a:ext cx="810888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>
                  <a:latin typeface="Helvetica" pitchFamily="2" charset="0"/>
                </a:rPr>
                <a:t>DAPI</a:t>
              </a:r>
              <a:endParaRPr kumimoji="1" lang="ja-JP" altLang="en-US" sz="1200" b="1">
                <a:latin typeface="Helvetica" pitchFamily="2" charset="0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C5CC9CA-0F75-C641-BC09-18219A4AE49C}"/>
              </a:ext>
            </a:extLst>
          </p:cNvPr>
          <p:cNvSpPr txBox="1"/>
          <p:nvPr/>
        </p:nvSpPr>
        <p:spPr>
          <a:xfrm>
            <a:off x="2932325" y="6466370"/>
            <a:ext cx="810888" cy="27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kumimoji="1" lang="en-US" altLang="ja-JP" sz="1200" b="1" dirty="0">
                <a:latin typeface="Helvetica" pitchFamily="2" charset="0"/>
              </a:rPr>
              <a:t>L1</a:t>
            </a:r>
            <a:endParaRPr kumimoji="1" lang="ja-JP" altLang="en-US" sz="1200" b="1">
              <a:latin typeface="Helvetica" pitchFamily="2" charset="0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2BAE6ED-BAF9-CE47-801C-69464B5FC704}"/>
              </a:ext>
            </a:extLst>
          </p:cNvPr>
          <p:cNvGrpSpPr/>
          <p:nvPr/>
        </p:nvGrpSpPr>
        <p:grpSpPr>
          <a:xfrm>
            <a:off x="3348650" y="6150736"/>
            <a:ext cx="436338" cy="200553"/>
            <a:chOff x="10607325" y="2962065"/>
            <a:chExt cx="436338" cy="200553"/>
          </a:xfrm>
        </p:grpSpPr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DABE3801-ACA7-6448-AD63-126BFE2F0D05}"/>
                </a:ext>
              </a:extLst>
            </p:cNvPr>
            <p:cNvCxnSpPr>
              <a:cxnSpLocks/>
            </p:cNvCxnSpPr>
            <p:nvPr/>
          </p:nvCxnSpPr>
          <p:spPr>
            <a:xfrm>
              <a:off x="10735275" y="3162618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DC18650-22AE-9E40-92CD-732052E03426}"/>
                </a:ext>
              </a:extLst>
            </p:cNvPr>
            <p:cNvSpPr txBox="1"/>
            <p:nvPr/>
          </p:nvSpPr>
          <p:spPr>
            <a:xfrm>
              <a:off x="10607325" y="2962065"/>
              <a:ext cx="43633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 µm</a:t>
              </a:r>
              <a:endParaRPr kumimoji="1" lang="ja-JP" alt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0" name="タイトル 13">
            <a:extLst>
              <a:ext uri="{FF2B5EF4-FFF2-40B4-BE49-F238E27FC236}">
                <a16:creationId xmlns:a16="http://schemas.microsoft.com/office/drawing/2014/main" id="{DEB380F8-D36B-684D-8AC5-76BC87D6F379}"/>
              </a:ext>
            </a:extLst>
          </p:cNvPr>
          <p:cNvSpPr txBox="1">
            <a:spLocks/>
          </p:cNvSpPr>
          <p:nvPr/>
        </p:nvSpPr>
        <p:spPr>
          <a:xfrm>
            <a:off x="0" y="3242"/>
            <a:ext cx="12192000" cy="900000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0" rIns="91440" bIns="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発生期の脳で見られる</a:t>
            </a:r>
            <a:r>
              <a:rPr lang="en-US" altLang="ja-JP" sz="3200" b="1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apico</a:t>
            </a:r>
            <a:r>
              <a:rPr lang="en-US" altLang="ja-JP" sz="32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-basal</a:t>
            </a:r>
            <a:r>
              <a:rPr lang="ja-JP" altLang="en-US" sz="32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軸に沿ったかたさ変動</a:t>
            </a:r>
            <a:endParaRPr lang="en-US" altLang="ja-JP" sz="32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3" name="図 142">
            <a:extLst>
              <a:ext uri="{FF2B5EF4-FFF2-40B4-BE49-F238E27FC236}">
                <a16:creationId xmlns:a16="http://schemas.microsoft.com/office/drawing/2014/main" id="{2A1E85AC-DC9A-D14D-BE36-83759BB60A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134" y="1712999"/>
            <a:ext cx="1595110" cy="1505497"/>
          </a:xfrm>
          <a:prstGeom prst="rect">
            <a:avLst/>
          </a:prstGeom>
        </p:spPr>
      </p:pic>
      <p:pic>
        <p:nvPicPr>
          <p:cNvPr id="145" name="図 144">
            <a:extLst>
              <a:ext uri="{FF2B5EF4-FFF2-40B4-BE49-F238E27FC236}">
                <a16:creationId xmlns:a16="http://schemas.microsoft.com/office/drawing/2014/main" id="{08C4B92D-2B97-9D43-B8C8-687D41188E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609" y="4620480"/>
            <a:ext cx="1774336" cy="1505497"/>
          </a:xfrm>
          <a:prstGeom prst="rect">
            <a:avLst/>
          </a:prstGeom>
        </p:spPr>
      </p:pic>
      <p:pic>
        <p:nvPicPr>
          <p:cNvPr id="142" name="図 141">
            <a:extLst>
              <a:ext uri="{FF2B5EF4-FFF2-40B4-BE49-F238E27FC236}">
                <a16:creationId xmlns:a16="http://schemas.microsoft.com/office/drawing/2014/main" id="{F258F274-9C90-E84F-A746-4D89168788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47026" y="1557744"/>
            <a:ext cx="3952483" cy="1816006"/>
          </a:xfrm>
          <a:prstGeom prst="rect">
            <a:avLst/>
          </a:prstGeom>
        </p:spPr>
      </p:pic>
      <p:pic>
        <p:nvPicPr>
          <p:cNvPr id="144" name="図 143">
            <a:extLst>
              <a:ext uri="{FF2B5EF4-FFF2-40B4-BE49-F238E27FC236}">
                <a16:creationId xmlns:a16="http://schemas.microsoft.com/office/drawing/2014/main" id="{FB5D2BA9-E1D8-6C4A-BBAF-A33A8FBCB7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7026" y="4226442"/>
            <a:ext cx="4065591" cy="2293571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2EBE53D-EBE1-0C48-A634-F1E6A1C04DFE}"/>
              </a:ext>
            </a:extLst>
          </p:cNvPr>
          <p:cNvSpPr/>
          <p:nvPr/>
        </p:nvSpPr>
        <p:spPr>
          <a:xfrm>
            <a:off x="9820838" y="6612765"/>
            <a:ext cx="237116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Adapted from Iwashita et al, 2014</a:t>
            </a:r>
            <a:endParaRPr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1191190-6E1B-3744-97B4-6593671C7936}"/>
              </a:ext>
            </a:extLst>
          </p:cNvPr>
          <p:cNvGrpSpPr/>
          <p:nvPr/>
        </p:nvGrpSpPr>
        <p:grpSpPr>
          <a:xfrm>
            <a:off x="2652709" y="1853232"/>
            <a:ext cx="241671" cy="1304740"/>
            <a:chOff x="2711307" y="1853232"/>
            <a:chExt cx="185074" cy="1304740"/>
          </a:xfrm>
        </p:grpSpPr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036715AB-C8BF-864C-AAFA-F821F1B71FD7}"/>
                </a:ext>
              </a:extLst>
            </p:cNvPr>
            <p:cNvCxnSpPr>
              <a:cxnSpLocks/>
            </p:cNvCxnSpPr>
            <p:nvPr/>
          </p:nvCxnSpPr>
          <p:spPr>
            <a:xfrm>
              <a:off x="2711307" y="3157972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11348942-3B7C-1E45-9380-0BF3EF7FF08A}"/>
                </a:ext>
              </a:extLst>
            </p:cNvPr>
            <p:cNvCxnSpPr>
              <a:cxnSpLocks/>
            </p:cNvCxnSpPr>
            <p:nvPr/>
          </p:nvCxnSpPr>
          <p:spPr>
            <a:xfrm>
              <a:off x="2711307" y="1853232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69BA2734-2967-4844-9325-F692110999CF}"/>
                </a:ext>
              </a:extLst>
            </p:cNvPr>
            <p:cNvCxnSpPr>
              <a:cxnSpLocks/>
            </p:cNvCxnSpPr>
            <p:nvPr/>
          </p:nvCxnSpPr>
          <p:spPr>
            <a:xfrm>
              <a:off x="2711307" y="2136570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692E4646-FEF1-9F42-8D11-D669D7630326}"/>
                </a:ext>
              </a:extLst>
            </p:cNvPr>
            <p:cNvCxnSpPr>
              <a:cxnSpLocks/>
            </p:cNvCxnSpPr>
            <p:nvPr/>
          </p:nvCxnSpPr>
          <p:spPr>
            <a:xfrm>
              <a:off x="2711307" y="2817780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795088C-AA88-F446-879B-DC75646E0914}"/>
              </a:ext>
            </a:extLst>
          </p:cNvPr>
          <p:cNvGrpSpPr/>
          <p:nvPr/>
        </p:nvGrpSpPr>
        <p:grpSpPr>
          <a:xfrm>
            <a:off x="2642664" y="4482582"/>
            <a:ext cx="241671" cy="1817980"/>
            <a:chOff x="2711307" y="1853232"/>
            <a:chExt cx="185074" cy="1817980"/>
          </a:xfrm>
        </p:grpSpPr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7F841A6E-8725-284C-B091-69469CBC5B88}"/>
                </a:ext>
              </a:extLst>
            </p:cNvPr>
            <p:cNvCxnSpPr>
              <a:cxnSpLocks/>
            </p:cNvCxnSpPr>
            <p:nvPr/>
          </p:nvCxnSpPr>
          <p:spPr>
            <a:xfrm>
              <a:off x="2711307" y="3671212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2E45438E-9A13-7A45-B410-BA053DDE2F75}"/>
                </a:ext>
              </a:extLst>
            </p:cNvPr>
            <p:cNvCxnSpPr>
              <a:cxnSpLocks/>
            </p:cNvCxnSpPr>
            <p:nvPr/>
          </p:nvCxnSpPr>
          <p:spPr>
            <a:xfrm>
              <a:off x="2711307" y="1853232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CCA23C2A-8EC5-914A-A006-237EC8937A7B}"/>
                </a:ext>
              </a:extLst>
            </p:cNvPr>
            <p:cNvCxnSpPr>
              <a:cxnSpLocks/>
            </p:cNvCxnSpPr>
            <p:nvPr/>
          </p:nvCxnSpPr>
          <p:spPr>
            <a:xfrm>
              <a:off x="2711307" y="2490537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973BB665-A540-6D48-BE00-C755642106D2}"/>
                </a:ext>
              </a:extLst>
            </p:cNvPr>
            <p:cNvCxnSpPr>
              <a:cxnSpLocks/>
            </p:cNvCxnSpPr>
            <p:nvPr/>
          </p:nvCxnSpPr>
          <p:spPr>
            <a:xfrm>
              <a:off x="2711307" y="3171737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F7635BF-6E9E-A04E-BF93-F497AFC6F590}"/>
              </a:ext>
            </a:extLst>
          </p:cNvPr>
          <p:cNvSpPr txBox="1"/>
          <p:nvPr/>
        </p:nvSpPr>
        <p:spPr>
          <a:xfrm>
            <a:off x="2619495" y="1910661"/>
            <a:ext cx="30809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</a:t>
            </a:r>
            <a:endParaRPr kumimoji="1" lang="ja-JP" altLang="en-US" sz="7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D510EDC-4686-CD4A-8C00-E626E33A702A}"/>
              </a:ext>
            </a:extLst>
          </p:cNvPr>
          <p:cNvSpPr txBox="1"/>
          <p:nvPr/>
        </p:nvSpPr>
        <p:spPr>
          <a:xfrm>
            <a:off x="2641136" y="2421312"/>
            <a:ext cx="26481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</a:t>
            </a:r>
            <a:endParaRPr kumimoji="1" lang="ja-JP" altLang="en-US" sz="7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9DA71D6-2280-4D4D-9EE8-3B2241C9E560}"/>
              </a:ext>
            </a:extLst>
          </p:cNvPr>
          <p:cNvSpPr txBox="1"/>
          <p:nvPr/>
        </p:nvSpPr>
        <p:spPr>
          <a:xfrm>
            <a:off x="2594649" y="2834777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SVZ</a:t>
            </a:r>
            <a:endParaRPr lang="en-US" altLang="ja-JP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kumimoji="1" lang="en-US" altLang="ja-JP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</a:t>
            </a:r>
            <a:endParaRPr kumimoji="1" lang="ja-JP" altLang="en-US" sz="7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DED7A33-C73A-3641-9F0C-0CE4E1580AD0}"/>
              </a:ext>
            </a:extLst>
          </p:cNvPr>
          <p:cNvSpPr txBox="1"/>
          <p:nvPr/>
        </p:nvSpPr>
        <p:spPr>
          <a:xfrm>
            <a:off x="2619495" y="4710249"/>
            <a:ext cx="30809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</a:t>
            </a:r>
            <a:endParaRPr kumimoji="1" lang="ja-JP" altLang="en-US" sz="7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3463A71-E5C0-534F-90D8-807A8647FC48}"/>
              </a:ext>
            </a:extLst>
          </p:cNvPr>
          <p:cNvSpPr txBox="1"/>
          <p:nvPr/>
        </p:nvSpPr>
        <p:spPr>
          <a:xfrm>
            <a:off x="2629564" y="5391448"/>
            <a:ext cx="26481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</a:t>
            </a:r>
            <a:endParaRPr kumimoji="1" lang="ja-JP" altLang="en-US" sz="7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D936011-B00E-994F-892F-7B6A0DD1A7F0}"/>
              </a:ext>
            </a:extLst>
          </p:cNvPr>
          <p:cNvSpPr txBox="1"/>
          <p:nvPr/>
        </p:nvSpPr>
        <p:spPr>
          <a:xfrm>
            <a:off x="2586581" y="5910966"/>
            <a:ext cx="35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SVZ</a:t>
            </a:r>
            <a:endParaRPr lang="en-US" altLang="ja-JP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kumimoji="1" lang="en-US" altLang="ja-JP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</a:t>
            </a:r>
            <a:endParaRPr kumimoji="1" lang="ja-JP" altLang="en-US" sz="7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311C10F-4D2E-5F44-A29B-77EBC859957B}"/>
              </a:ext>
            </a:extLst>
          </p:cNvPr>
          <p:cNvSpPr txBox="1"/>
          <p:nvPr/>
        </p:nvSpPr>
        <p:spPr>
          <a:xfrm>
            <a:off x="119363" y="6112636"/>
            <a:ext cx="16914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CP: cortical plate</a:t>
            </a:r>
          </a:p>
          <a:p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IZ: intermediate zone</a:t>
            </a:r>
          </a:p>
          <a:p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SVZ: subventricular zone</a:t>
            </a:r>
          </a:p>
          <a:p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VZ: ventricular zone</a:t>
            </a:r>
            <a:endParaRPr kumimoji="1" lang="ja-JP" alt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26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92B5843-3642-A642-8A51-7A18AE01A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42" y="1125329"/>
            <a:ext cx="11900263" cy="2851283"/>
          </a:xfrm>
          <a:prstGeom prst="rect">
            <a:avLst/>
          </a:prstGeom>
        </p:spPr>
      </p:pic>
      <p:sp>
        <p:nvSpPr>
          <p:cNvPr id="6" name="タイトル 13">
            <a:extLst>
              <a:ext uri="{FF2B5EF4-FFF2-40B4-BE49-F238E27FC236}">
                <a16:creationId xmlns:a16="http://schemas.microsoft.com/office/drawing/2014/main" id="{9D15F6BA-09D3-FD4E-A435-AC57133FCD89}"/>
              </a:ext>
            </a:extLst>
          </p:cNvPr>
          <p:cNvSpPr txBox="1">
            <a:spLocks/>
          </p:cNvSpPr>
          <p:nvPr/>
        </p:nvSpPr>
        <p:spPr>
          <a:xfrm>
            <a:off x="0" y="3242"/>
            <a:ext cx="12192000" cy="900000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0" rIns="91440" bIns="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1">
                <a:solidFill>
                  <a:schemeClr val="bg1"/>
                </a:solidFill>
                <a:latin typeface="+mn-ea"/>
                <a:ea typeface="+mn-ea"/>
                <a:cs typeface="Helvetica"/>
              </a:rPr>
              <a:t>移動中の神経細胞は分化の過程で異なるかたさ刺激に曝される</a:t>
            </a:r>
            <a:endParaRPr lang="en-US" altLang="ja-JP" sz="6600" b="1" dirty="0">
              <a:solidFill>
                <a:schemeClr val="bg1"/>
              </a:solidFill>
              <a:latin typeface="+mn-ea"/>
              <a:ea typeface="+mn-ea"/>
              <a:cs typeface="Helvetic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955C1A5-181D-7041-B0D2-EC8C057506BD}"/>
              </a:ext>
            </a:extLst>
          </p:cNvPr>
          <p:cNvSpPr txBox="1"/>
          <p:nvPr/>
        </p:nvSpPr>
        <p:spPr>
          <a:xfrm>
            <a:off x="572110" y="4976772"/>
            <a:ext cx="7607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ja-JP" altLang="en-US" sz="2400" b="1">
                <a:latin typeface="+mn-ea"/>
                <a:cs typeface="Helvetica"/>
              </a:rPr>
              <a:t>胎生期脳組織の力学的特性</a:t>
            </a:r>
            <a:endParaRPr lang="en-US" altLang="ja-JP" sz="2400" b="1" dirty="0">
              <a:latin typeface="+mn-ea"/>
              <a:cs typeface="Helvetica"/>
            </a:endParaRPr>
          </a:p>
          <a:p>
            <a:pPr marL="457200" indent="-457200">
              <a:buFontTx/>
              <a:buAutoNum type="arabicPeriod"/>
            </a:pPr>
            <a:r>
              <a:rPr lang="ja-JP" altLang="en-US" sz="2400" b="1">
                <a:latin typeface="+mn-ea"/>
                <a:cs typeface="Helvetica"/>
              </a:rPr>
              <a:t>力学的刺激で誘導される細胞種の同定</a:t>
            </a:r>
            <a:endParaRPr lang="en-US" altLang="ja-JP" sz="2400" b="1" dirty="0">
              <a:latin typeface="+mn-ea"/>
              <a:cs typeface="Helvetica"/>
            </a:endParaRPr>
          </a:p>
          <a:p>
            <a:pPr marL="457200" indent="-457200">
              <a:buFontTx/>
              <a:buAutoNum type="arabicPeriod"/>
            </a:pPr>
            <a:r>
              <a:rPr lang="ja-JP" altLang="en-US" sz="2400" b="1">
                <a:latin typeface="+mn-ea"/>
                <a:cs typeface="Helvetica"/>
              </a:rPr>
              <a:t>力学的刺激伝達に関わるシグナル分子の同定</a:t>
            </a:r>
            <a:endParaRPr lang="en-US" altLang="ja-JP" sz="2400" b="1" dirty="0">
              <a:latin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08646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タイトル 13">
            <a:extLst>
              <a:ext uri="{FF2B5EF4-FFF2-40B4-BE49-F238E27FC236}">
                <a16:creationId xmlns:a16="http://schemas.microsoft.com/office/drawing/2014/main" id="{064CE844-F6AF-A64C-900D-31D0D499A78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05479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かたさ刺激に対する神経前駆細胞の応答</a:t>
            </a:r>
            <a:endParaRPr lang="ja-JP" altLang="en-US" sz="32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975C70-3EE7-4B4E-BADB-0262BE7CF7D5}"/>
              </a:ext>
            </a:extLst>
          </p:cNvPr>
          <p:cNvSpPr txBox="1"/>
          <p:nvPr/>
        </p:nvSpPr>
        <p:spPr>
          <a:xfrm>
            <a:off x="1996961" y="1233789"/>
            <a:ext cx="819807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Brain-stiffness-mimicking gel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ja-JP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を使用した神経</a:t>
            </a:r>
            <a:r>
              <a:rPr lang="ja-JP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前駆</a:t>
            </a:r>
            <a:r>
              <a:rPr kumimoji="1" lang="ja-JP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細胞の初代培養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E808D9C-D8C9-7548-8D9E-69AB1ED9997D}"/>
              </a:ext>
            </a:extLst>
          </p:cNvPr>
          <p:cNvGrpSpPr/>
          <p:nvPr/>
        </p:nvGrpSpPr>
        <p:grpSpPr>
          <a:xfrm>
            <a:off x="6601109" y="4887486"/>
            <a:ext cx="5005206" cy="1323439"/>
            <a:chOff x="6084427" y="4551595"/>
            <a:chExt cx="5005206" cy="1323439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B66736D1-B30E-F840-8A2D-D1C47D76A9F8}"/>
                </a:ext>
              </a:extLst>
            </p:cNvPr>
            <p:cNvSpPr txBox="1"/>
            <p:nvPr/>
          </p:nvSpPr>
          <p:spPr>
            <a:xfrm>
              <a:off x="6288319" y="4551595"/>
              <a:ext cx="480131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000" b="1" u="sng">
                  <a:latin typeface="Arial" panose="020B0604020202020204" pitchFamily="34" charset="0"/>
                  <a:cs typeface="Arial" panose="020B0604020202020204" pitchFamily="34" charset="0"/>
                </a:rPr>
                <a:t>免疫染色により誘導された細胞種を同定</a:t>
              </a:r>
              <a:endParaRPr lang="en-US" altLang="ja-JP" sz="2000" b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ja-JP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ja-JP" altLang="en-US">
                  <a:latin typeface="Arial" panose="020B0604020202020204" pitchFamily="34" charset="0"/>
                  <a:cs typeface="Arial" panose="020B0604020202020204" pitchFamily="34" charset="0"/>
                </a:rPr>
                <a:t>　神経前駆細胞</a:t>
              </a:r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: Pax6, Tbr2</a:t>
              </a:r>
            </a:p>
            <a:p>
              <a:r>
                <a:rPr lang="ja-JP" altLang="en-US">
                  <a:latin typeface="Arial" panose="020B0604020202020204" pitchFamily="34" charset="0"/>
                  <a:cs typeface="Arial" panose="020B0604020202020204" pitchFamily="34" charset="0"/>
                </a:rPr>
                <a:t>　増殖能</a:t>
              </a:r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altLang="ja-JP" dirty="0" err="1">
                  <a:latin typeface="Arial" panose="020B0604020202020204" pitchFamily="34" charset="0"/>
                  <a:cs typeface="Arial" panose="020B0604020202020204" pitchFamily="34" charset="0"/>
                </a:rPr>
                <a:t>EdU</a:t>
              </a:r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, Ki67</a:t>
              </a:r>
            </a:p>
            <a:p>
              <a:r>
                <a:rPr lang="ja-JP" altLang="en-US">
                  <a:latin typeface="Arial" panose="020B0604020202020204" pitchFamily="34" charset="0"/>
                  <a:cs typeface="Arial" panose="020B0604020202020204" pitchFamily="34" charset="0"/>
                </a:rPr>
                <a:t>　</a:t>
              </a:r>
              <a:r>
                <a:rPr lang="ja-JP" altLang="en-US" b="1" u="sng">
                  <a:latin typeface="Arial" panose="020B0604020202020204" pitchFamily="34" charset="0"/>
                  <a:cs typeface="Arial" panose="020B0604020202020204" pitchFamily="34" charset="0"/>
                </a:rPr>
                <a:t>神経細胞</a:t>
              </a:r>
              <a:r>
                <a:rPr lang="en-US" altLang="ja-JP" b="1" u="sng" dirty="0">
                  <a:latin typeface="Arial" panose="020B0604020202020204" pitchFamily="34" charset="0"/>
                  <a:cs typeface="Arial" panose="020B0604020202020204" pitchFamily="34" charset="0"/>
                </a:rPr>
                <a:t>: Tuj1, Ctip2, Satb2</a:t>
              </a:r>
              <a:endParaRPr kumimoji="1" lang="ja-JP" altLang="en-US" b="1" u="sn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右矢印 40">
              <a:extLst>
                <a:ext uri="{FF2B5EF4-FFF2-40B4-BE49-F238E27FC236}">
                  <a16:creationId xmlns:a16="http://schemas.microsoft.com/office/drawing/2014/main" id="{1286468F-80BE-8F44-B984-BD29FB440DF6}"/>
                </a:ext>
              </a:extLst>
            </p:cNvPr>
            <p:cNvSpPr/>
            <p:nvPr/>
          </p:nvSpPr>
          <p:spPr>
            <a:xfrm>
              <a:off x="6084427" y="5496697"/>
              <a:ext cx="451104" cy="329329"/>
            </a:xfrm>
            <a:prstGeom prst="right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CBAEFB00-4C9D-A345-BEBA-F11D33DBB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053" y="1970220"/>
            <a:ext cx="8053893" cy="178975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57BAE72-B33A-5A40-B95E-3F7A149B8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00" y="4096295"/>
            <a:ext cx="3505200" cy="22479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B10B714-AB6A-A741-96AA-0E22B12E52CA}"/>
              </a:ext>
            </a:extLst>
          </p:cNvPr>
          <p:cNvSpPr txBox="1"/>
          <p:nvPr/>
        </p:nvSpPr>
        <p:spPr>
          <a:xfrm>
            <a:off x="554181" y="5978753"/>
            <a:ext cx="14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Progenitors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F7DE78F-9C35-CC4A-A7F5-DF9E35A225BA}"/>
              </a:ext>
            </a:extLst>
          </p:cNvPr>
          <p:cNvSpPr txBox="1"/>
          <p:nvPr/>
        </p:nvSpPr>
        <p:spPr>
          <a:xfrm>
            <a:off x="620316" y="3839538"/>
            <a:ext cx="2274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Upper layer neurons</a:t>
            </a:r>
          </a:p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Satb2+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CB6DFF-DAC1-EE4D-9691-09039564A430}"/>
              </a:ext>
            </a:extLst>
          </p:cNvPr>
          <p:cNvSpPr txBox="1"/>
          <p:nvPr/>
        </p:nvSpPr>
        <p:spPr>
          <a:xfrm>
            <a:off x="2895298" y="4565433"/>
            <a:ext cx="2403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Deeper layer neurons</a:t>
            </a:r>
          </a:p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Ctip2+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左カーブ矢印 9">
            <a:extLst>
              <a:ext uri="{FF2B5EF4-FFF2-40B4-BE49-F238E27FC236}">
                <a16:creationId xmlns:a16="http://schemas.microsoft.com/office/drawing/2014/main" id="{15561B5E-DCA6-0E4F-B941-C8762AFE2882}"/>
              </a:ext>
            </a:extLst>
          </p:cNvPr>
          <p:cNvSpPr/>
          <p:nvPr/>
        </p:nvSpPr>
        <p:spPr>
          <a:xfrm rot="815886">
            <a:off x="5166437" y="3368487"/>
            <a:ext cx="554428" cy="185168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4287907-D0B5-D147-B3A9-22C1AB5D3496}"/>
              </a:ext>
            </a:extLst>
          </p:cNvPr>
          <p:cNvSpPr/>
          <p:nvPr/>
        </p:nvSpPr>
        <p:spPr>
          <a:xfrm>
            <a:off x="2959913" y="4497993"/>
            <a:ext cx="2338608" cy="10181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718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タイトル 13">
            <a:extLst>
              <a:ext uri="{FF2B5EF4-FFF2-40B4-BE49-F238E27FC236}">
                <a16:creationId xmlns:a16="http://schemas.microsoft.com/office/drawing/2014/main" id="{0B9BFB7B-676A-4A44-B34F-84D59D38B9F3}"/>
              </a:ext>
            </a:extLst>
          </p:cNvPr>
          <p:cNvSpPr txBox="1">
            <a:spLocks/>
          </p:cNvSpPr>
          <p:nvPr/>
        </p:nvSpPr>
        <p:spPr>
          <a:xfrm>
            <a:off x="0" y="-4595"/>
            <a:ext cx="12192000" cy="905479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1">
                <a:solidFill>
                  <a:srgbClr val="FFFF00"/>
                </a:solidFill>
                <a:latin typeface="+mn-ea"/>
                <a:ea typeface="+mn-ea"/>
                <a:cs typeface="Helvetica"/>
              </a:rPr>
              <a:t>かたさ刺激は異なるサブタイプの神経細胞を誘導する</a:t>
            </a:r>
            <a:endParaRPr lang="en-US" altLang="ja-JP" sz="3200" b="1" dirty="0">
              <a:solidFill>
                <a:srgbClr val="FFFF00"/>
              </a:solidFill>
              <a:latin typeface="+mn-ea"/>
              <a:ea typeface="+mn-ea"/>
              <a:cs typeface="Helvetica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7A8C7EB-FB54-BB40-A274-480286D3F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95" y="943089"/>
            <a:ext cx="9415647" cy="591337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C555144-C8DB-6247-ADB3-E7EEE19D96DE}"/>
              </a:ext>
            </a:extLst>
          </p:cNvPr>
          <p:cNvSpPr txBox="1"/>
          <p:nvPr/>
        </p:nvSpPr>
        <p:spPr>
          <a:xfrm>
            <a:off x="7224428" y="3386563"/>
            <a:ext cx="5485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0 µm</a:t>
            </a:r>
            <a:endParaRPr kumimoji="1"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252697F-97A9-A842-B736-94550539A29C}"/>
              </a:ext>
            </a:extLst>
          </p:cNvPr>
          <p:cNvSpPr txBox="1"/>
          <p:nvPr/>
        </p:nvSpPr>
        <p:spPr>
          <a:xfrm>
            <a:off x="9848089" y="4152275"/>
            <a:ext cx="1869423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Upper layer neurons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39D1348-03E3-E54D-B336-8B55AE3D7EB8}"/>
              </a:ext>
            </a:extLst>
          </p:cNvPr>
          <p:cNvSpPr txBox="1"/>
          <p:nvPr/>
        </p:nvSpPr>
        <p:spPr>
          <a:xfrm>
            <a:off x="9848089" y="6253398"/>
            <a:ext cx="1904689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Deeper layer neurons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8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タイトル 13">
            <a:extLst>
              <a:ext uri="{FF2B5EF4-FFF2-40B4-BE49-F238E27FC236}">
                <a16:creationId xmlns:a16="http://schemas.microsoft.com/office/drawing/2014/main" id="{064CE844-F6AF-A64C-900D-31D0D499A78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05479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1">
                <a:solidFill>
                  <a:schemeClr val="bg1"/>
                </a:solidFill>
                <a:latin typeface="+mn-ea"/>
                <a:ea typeface="+mn-ea"/>
              </a:rPr>
              <a:t>かたさ刺激を伝達する分子の探索</a:t>
            </a:r>
            <a:endParaRPr lang="ja-JP" altLang="en-US" sz="3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73" name="正方形/長方形 4">
            <a:extLst>
              <a:ext uri="{FF2B5EF4-FFF2-40B4-BE49-F238E27FC236}">
                <a16:creationId xmlns:a16="http://schemas.microsoft.com/office/drawing/2014/main" id="{81416B25-9F43-1246-ADD7-C1E7F6089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5267" y="2303141"/>
            <a:ext cx="34947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82296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i="1" dirty="0">
                <a:solidFill>
                  <a:srgbClr val="000000"/>
                </a:solidFill>
                <a:latin typeface="Helvetica"/>
                <a:ea typeface="ヒラギノ角ゴ ProN W3" charset="0"/>
                <a:cs typeface="Helvetica"/>
                <a:sym typeface="Gill Sans" charset="0"/>
              </a:rPr>
              <a:t>Btg2</a:t>
            </a:r>
            <a:r>
              <a:rPr kumimoji="0" lang="en-US" altLang="ja-JP" sz="1200" baseline="30000" dirty="0">
                <a:solidFill>
                  <a:srgbClr val="000000"/>
                </a:solidFill>
                <a:latin typeface="Helvetica"/>
                <a:ea typeface="ヒラギノ角ゴ ProN W3" charset="0"/>
                <a:cs typeface="Helvetica"/>
                <a:sym typeface="Gill Sans" charset="0"/>
              </a:rPr>
              <a:t>RFP</a:t>
            </a:r>
            <a:r>
              <a:rPr kumimoji="0" lang="en-US" altLang="ja-JP" sz="1200" dirty="0">
                <a:solidFill>
                  <a:srgbClr val="000000"/>
                </a:solidFill>
                <a:latin typeface="Helvetica"/>
                <a:ea typeface="ヒラギノ角ゴ ProN W3" charset="0"/>
                <a:cs typeface="Helvetica"/>
                <a:sym typeface="Gill Sans" charset="0"/>
              </a:rPr>
              <a:t>/</a:t>
            </a:r>
            <a:r>
              <a:rPr kumimoji="0" lang="en-US" altLang="ja-JP" sz="1200" i="1" dirty="0">
                <a:solidFill>
                  <a:srgbClr val="000000"/>
                </a:solidFill>
                <a:latin typeface="Helvetica"/>
                <a:ea typeface="ヒラギノ角ゴ ProN W3" charset="0"/>
                <a:cs typeface="Helvetica"/>
                <a:sym typeface="Gill Sans" charset="0"/>
              </a:rPr>
              <a:t>Tubb3</a:t>
            </a:r>
            <a:r>
              <a:rPr kumimoji="0" lang="en-US" altLang="ja-JP" sz="1200" baseline="30000" dirty="0">
                <a:solidFill>
                  <a:srgbClr val="000000"/>
                </a:solidFill>
                <a:latin typeface="Helvetica"/>
                <a:ea typeface="ヒラギノ角ゴ ProN W3" charset="0"/>
                <a:cs typeface="Helvetica"/>
                <a:sym typeface="Gill Sans" charset="0"/>
              </a:rPr>
              <a:t>GFP </a:t>
            </a:r>
            <a:r>
              <a:rPr kumimoji="0" lang="en-US" altLang="ja-JP" sz="1200" dirty="0">
                <a:solidFill>
                  <a:srgbClr val="000000"/>
                </a:solidFill>
                <a:latin typeface="Helvetica"/>
                <a:ea typeface="ヒラギノ角ゴ ProN W3" charset="0"/>
                <a:cs typeface="Helvetica"/>
                <a:sym typeface="Gill Sans" charset="0"/>
              </a:rPr>
              <a:t>mouse   (</a:t>
            </a:r>
            <a:r>
              <a:rPr kumimoji="0" lang="en-US" altLang="ja-JP" sz="1200" dirty="0" err="1">
                <a:solidFill>
                  <a:srgbClr val="000000"/>
                </a:solidFill>
                <a:latin typeface="Helvetica"/>
                <a:ea typeface="ヒラギノ角ゴ ProN W3" charset="0"/>
                <a:cs typeface="Helvetica"/>
                <a:sym typeface="Gill Sans" charset="0"/>
              </a:rPr>
              <a:t>Aprea</a:t>
            </a:r>
            <a:r>
              <a:rPr kumimoji="0" lang="en-US" altLang="ja-JP" sz="1200" dirty="0">
                <a:solidFill>
                  <a:srgbClr val="000000"/>
                </a:solidFill>
                <a:latin typeface="Helvetica"/>
                <a:ea typeface="ヒラギノ角ゴ ProN W3" charset="0"/>
                <a:cs typeface="Helvetica"/>
                <a:sym typeface="Gill Sans" charset="0"/>
              </a:rPr>
              <a:t> et al, 2013)</a:t>
            </a:r>
            <a:endParaRPr kumimoji="0" lang="ja-JP" altLang="en-US" sz="1200" dirty="0">
              <a:solidFill>
                <a:srgbClr val="000000"/>
              </a:solidFill>
              <a:latin typeface="Helvetica"/>
              <a:ea typeface="ヒラギノ角ゴ ProN W3" charset="0"/>
              <a:cs typeface="Helvetica"/>
              <a:sym typeface="Gill Sans" charset="0"/>
            </a:endParaRPr>
          </a:p>
        </p:txBody>
      </p:sp>
      <p:pic>
        <p:nvPicPr>
          <p:cNvPr id="174" name="図 173" descr="2013, Aprea Fig1E.jpg">
            <a:extLst>
              <a:ext uri="{FF2B5EF4-FFF2-40B4-BE49-F238E27FC236}">
                <a16:creationId xmlns:a16="http://schemas.microsoft.com/office/drawing/2014/main" id="{C3237B5A-9B15-D54C-8571-98BEF587B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831" y="2555093"/>
            <a:ext cx="2967087" cy="1235026"/>
          </a:xfrm>
          <a:prstGeom prst="rect">
            <a:avLst/>
          </a:prstGeom>
        </p:spPr>
      </p:pic>
      <p:pic>
        <p:nvPicPr>
          <p:cNvPr id="175" name="図 174">
            <a:extLst>
              <a:ext uri="{FF2B5EF4-FFF2-40B4-BE49-F238E27FC236}">
                <a16:creationId xmlns:a16="http://schemas.microsoft.com/office/drawing/2014/main" id="{177D5F64-AE22-4B43-84D0-05D0ADC11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007" y="1993682"/>
            <a:ext cx="1083989" cy="1817597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D608EB9-65E4-BD44-AD16-19C1699EB9F8}"/>
              </a:ext>
            </a:extLst>
          </p:cNvPr>
          <p:cNvGrpSpPr/>
          <p:nvPr/>
        </p:nvGrpSpPr>
        <p:grpSpPr>
          <a:xfrm>
            <a:off x="4505267" y="3886414"/>
            <a:ext cx="6565640" cy="2494366"/>
            <a:chOff x="366806" y="4282284"/>
            <a:chExt cx="6565640" cy="2494366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EEEFCE21-4B72-444C-B41D-0E167DBBA02E}"/>
                </a:ext>
              </a:extLst>
            </p:cNvPr>
            <p:cNvGrpSpPr/>
            <p:nvPr/>
          </p:nvGrpSpPr>
          <p:grpSpPr>
            <a:xfrm>
              <a:off x="366806" y="4282284"/>
              <a:ext cx="6565640" cy="2494366"/>
              <a:chOff x="366806" y="4282284"/>
              <a:chExt cx="6565640" cy="2494366"/>
            </a:xfrm>
          </p:grpSpPr>
          <p:pic>
            <p:nvPicPr>
              <p:cNvPr id="165" name="図 164">
                <a:extLst>
                  <a:ext uri="{FF2B5EF4-FFF2-40B4-BE49-F238E27FC236}">
                    <a16:creationId xmlns:a16="http://schemas.microsoft.com/office/drawing/2014/main" id="{E7926AA2-2ED3-A543-B265-4CFD4FAAE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6806" y="4365230"/>
                <a:ext cx="6565640" cy="2291235"/>
              </a:xfrm>
              <a:prstGeom prst="rect">
                <a:avLst/>
              </a:prstGeom>
            </p:spPr>
          </p:pic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94ACE7D6-2E15-2948-BED3-A7E349A4D861}"/>
                  </a:ext>
                </a:extLst>
              </p:cNvPr>
              <p:cNvSpPr/>
              <p:nvPr/>
            </p:nvSpPr>
            <p:spPr>
              <a:xfrm>
                <a:off x="4966698" y="4282284"/>
                <a:ext cx="1965748" cy="24943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77" name="TextBox 1">
              <a:extLst>
                <a:ext uri="{FF2B5EF4-FFF2-40B4-BE49-F238E27FC236}">
                  <a16:creationId xmlns:a16="http://schemas.microsoft.com/office/drawing/2014/main" id="{A57A8F74-377F-9C4E-B1F7-514C7C1402B8}"/>
                </a:ext>
              </a:extLst>
            </p:cNvPr>
            <p:cNvSpPr txBox="1"/>
            <p:nvPr/>
          </p:nvSpPr>
          <p:spPr>
            <a:xfrm>
              <a:off x="5092607" y="4801120"/>
              <a:ext cx="570990" cy="261610"/>
            </a:xfrm>
            <a:prstGeom prst="rect">
              <a:avLst/>
            </a:prstGeom>
            <a:solidFill>
              <a:srgbClr val="FF40FF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b="1" dirty="0" err="1">
                  <a:latin typeface="Helvetica" pitchFamily="2" charset="0"/>
                </a:rPr>
                <a:t>dNPC</a:t>
              </a:r>
              <a:endParaRPr lang="en-US" sz="1100" b="1" dirty="0">
                <a:latin typeface="Helvetica" pitchFamily="2" charset="0"/>
              </a:endParaRPr>
            </a:p>
          </p:txBody>
        </p:sp>
        <p:sp>
          <p:nvSpPr>
            <p:cNvPr id="178" name="TextBox 2">
              <a:extLst>
                <a:ext uri="{FF2B5EF4-FFF2-40B4-BE49-F238E27FC236}">
                  <a16:creationId xmlns:a16="http://schemas.microsoft.com/office/drawing/2014/main" id="{CC9ACEAA-E381-BA43-B229-C92EB0A7E8AF}"/>
                </a:ext>
              </a:extLst>
            </p:cNvPr>
            <p:cNvSpPr txBox="1"/>
            <p:nvPr/>
          </p:nvSpPr>
          <p:spPr>
            <a:xfrm>
              <a:off x="5089199" y="4437411"/>
              <a:ext cx="287258" cy="261610"/>
            </a:xfrm>
            <a:prstGeom prst="rect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Helvetica" pitchFamily="2" charset="0"/>
                </a:rPr>
                <a:t>N</a:t>
              </a:r>
            </a:p>
          </p:txBody>
        </p:sp>
        <p:sp>
          <p:nvSpPr>
            <p:cNvPr id="179" name="TextBox 1">
              <a:extLst>
                <a:ext uri="{FF2B5EF4-FFF2-40B4-BE49-F238E27FC236}">
                  <a16:creationId xmlns:a16="http://schemas.microsoft.com/office/drawing/2014/main" id="{EF1B9149-28A2-3F4C-A2B8-EDEE70FC2FE1}"/>
                </a:ext>
              </a:extLst>
            </p:cNvPr>
            <p:cNvSpPr txBox="1"/>
            <p:nvPr/>
          </p:nvSpPr>
          <p:spPr>
            <a:xfrm>
              <a:off x="5089199" y="5191533"/>
              <a:ext cx="484428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Helvetica" pitchFamily="2" charset="0"/>
                </a:rPr>
                <a:t>NPC</a:t>
              </a:r>
            </a:p>
          </p:txBody>
        </p:sp>
        <p:sp>
          <p:nvSpPr>
            <p:cNvPr id="180" name="TextBox 1">
              <a:extLst>
                <a:ext uri="{FF2B5EF4-FFF2-40B4-BE49-F238E27FC236}">
                  <a16:creationId xmlns:a16="http://schemas.microsoft.com/office/drawing/2014/main" id="{DCDD4DA1-8A78-5A44-924C-496FB36724B3}"/>
                </a:ext>
              </a:extLst>
            </p:cNvPr>
            <p:cNvSpPr txBox="1"/>
            <p:nvPr/>
          </p:nvSpPr>
          <p:spPr>
            <a:xfrm>
              <a:off x="5092607" y="6014745"/>
              <a:ext cx="570990" cy="261610"/>
            </a:xfrm>
            <a:prstGeom prst="rect">
              <a:avLst/>
            </a:prstGeom>
            <a:solidFill>
              <a:srgbClr val="FF40FF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b="1" dirty="0" err="1">
                  <a:latin typeface="Helvetica" pitchFamily="2" charset="0"/>
                </a:rPr>
                <a:t>dNPC</a:t>
              </a:r>
              <a:endParaRPr lang="en-US" sz="1100" b="1" dirty="0">
                <a:latin typeface="Helvetica" pitchFamily="2" charset="0"/>
              </a:endParaRPr>
            </a:p>
          </p:txBody>
        </p:sp>
        <p:sp>
          <p:nvSpPr>
            <p:cNvPr id="181" name="TextBox 2">
              <a:extLst>
                <a:ext uri="{FF2B5EF4-FFF2-40B4-BE49-F238E27FC236}">
                  <a16:creationId xmlns:a16="http://schemas.microsoft.com/office/drawing/2014/main" id="{4E5D58BE-F3A3-2C46-AA90-285F71CB50F2}"/>
                </a:ext>
              </a:extLst>
            </p:cNvPr>
            <p:cNvSpPr txBox="1"/>
            <p:nvPr/>
          </p:nvSpPr>
          <p:spPr>
            <a:xfrm>
              <a:off x="5094572" y="5634636"/>
              <a:ext cx="287258" cy="261610"/>
            </a:xfrm>
            <a:prstGeom prst="rect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Helvetica" pitchFamily="2" charset="0"/>
                </a:rPr>
                <a:t>N</a:t>
              </a:r>
            </a:p>
          </p:txBody>
        </p:sp>
        <p:sp>
          <p:nvSpPr>
            <p:cNvPr id="182" name="TextBox 1">
              <a:extLst>
                <a:ext uri="{FF2B5EF4-FFF2-40B4-BE49-F238E27FC236}">
                  <a16:creationId xmlns:a16="http://schemas.microsoft.com/office/drawing/2014/main" id="{F7B6C190-43E2-234B-851A-0A43D339B5F4}"/>
                </a:ext>
              </a:extLst>
            </p:cNvPr>
            <p:cNvSpPr txBox="1"/>
            <p:nvPr/>
          </p:nvSpPr>
          <p:spPr>
            <a:xfrm>
              <a:off x="5089199" y="6375064"/>
              <a:ext cx="484428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Helvetica" pitchFamily="2" charset="0"/>
                </a:rPr>
                <a:t>NPC</a:t>
              </a:r>
            </a:p>
          </p:txBody>
        </p:sp>
      </p:grpSp>
      <p:sp>
        <p:nvSpPr>
          <p:cNvPr id="183" name="テキスト ボックス 182">
            <a:extLst>
              <a:ext uri="{FF2B5EF4-FFF2-40B4-BE49-F238E27FC236}">
                <a16:creationId xmlns:a16="http://schemas.microsoft.com/office/drawing/2014/main" id="{2BEEF24A-19FA-1449-9426-33E59EC616FD}"/>
              </a:ext>
            </a:extLst>
          </p:cNvPr>
          <p:cNvSpPr txBox="1"/>
          <p:nvPr/>
        </p:nvSpPr>
        <p:spPr>
          <a:xfrm>
            <a:off x="9061308" y="2121034"/>
            <a:ext cx="290746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Helvetica" pitchFamily="2" charset="0"/>
              </a:rPr>
              <a:t>GFP(+): Differentiated cells </a:t>
            </a:r>
          </a:p>
          <a:p>
            <a:r>
              <a:rPr lang="ja-JP" altLang="en-US" sz="1100">
                <a:latin typeface="Helvetica" pitchFamily="2" charset="0"/>
              </a:rPr>
              <a:t>　　　　</a:t>
            </a:r>
            <a:r>
              <a:rPr kumimoji="1" lang="en-US" altLang="ja-JP" sz="1100" dirty="0">
                <a:latin typeface="Helvetica" pitchFamily="2" charset="0"/>
              </a:rPr>
              <a:t>(N; Neurons)</a:t>
            </a:r>
          </a:p>
          <a:p>
            <a:r>
              <a:rPr lang="en-US" altLang="ja-JP" sz="1100" dirty="0">
                <a:latin typeface="Helvetica" pitchFamily="2" charset="0"/>
              </a:rPr>
              <a:t>RFP(+): Differentiating cells </a:t>
            </a:r>
          </a:p>
          <a:p>
            <a:r>
              <a:rPr lang="ja-JP" altLang="en-US" sz="1100">
                <a:latin typeface="Helvetica" pitchFamily="2" charset="0"/>
              </a:rPr>
              <a:t>　　　　</a:t>
            </a:r>
            <a:r>
              <a:rPr lang="en-US" altLang="ja-JP" sz="1100" dirty="0">
                <a:latin typeface="Helvetica" pitchFamily="2" charset="0"/>
              </a:rPr>
              <a:t>(</a:t>
            </a:r>
            <a:r>
              <a:rPr lang="en-US" altLang="ja-JP" sz="1100" dirty="0" err="1">
                <a:latin typeface="Helvetica" pitchFamily="2" charset="0"/>
              </a:rPr>
              <a:t>dNPC</a:t>
            </a:r>
            <a:r>
              <a:rPr lang="en-US" altLang="ja-JP" sz="1100" dirty="0">
                <a:latin typeface="Helvetica" pitchFamily="2" charset="0"/>
              </a:rPr>
              <a:t>; Neural progenitor cells in </a:t>
            </a:r>
            <a:r>
              <a:rPr lang="ja-JP" altLang="en-US" sz="1100">
                <a:latin typeface="Helvetica" pitchFamily="2" charset="0"/>
              </a:rPr>
              <a:t>　　</a:t>
            </a:r>
            <a:endParaRPr lang="en-US" altLang="ja-JP" sz="1100" dirty="0">
              <a:latin typeface="Helvetica" pitchFamily="2" charset="0"/>
            </a:endParaRPr>
          </a:p>
          <a:p>
            <a:r>
              <a:rPr lang="ja-JP" altLang="en-US" sz="1100">
                <a:latin typeface="Helvetica" pitchFamily="2" charset="0"/>
              </a:rPr>
              <a:t>　　　　</a:t>
            </a:r>
            <a:r>
              <a:rPr lang="en-US" altLang="ja-JP" sz="1100" dirty="0">
                <a:latin typeface="Helvetica" pitchFamily="2" charset="0"/>
              </a:rPr>
              <a:t>SVZ)</a:t>
            </a:r>
          </a:p>
          <a:p>
            <a:r>
              <a:rPr kumimoji="1" lang="en-US" altLang="ja-JP" sz="1100" dirty="0">
                <a:latin typeface="Helvetica" pitchFamily="2" charset="0"/>
              </a:rPr>
              <a:t>GFP</a:t>
            </a:r>
            <a:r>
              <a:rPr lang="en-US" altLang="ja-JP" sz="1100" dirty="0">
                <a:latin typeface="Helvetica" pitchFamily="2" charset="0"/>
              </a:rPr>
              <a:t>(-)/RFP(-); Neural progenitor cells </a:t>
            </a:r>
          </a:p>
          <a:p>
            <a:r>
              <a:rPr lang="ja-JP" altLang="en-US" sz="1100">
                <a:latin typeface="Helvetica" pitchFamily="2" charset="0"/>
              </a:rPr>
              <a:t>　　　　　　　</a:t>
            </a:r>
            <a:r>
              <a:rPr lang="en-US" altLang="ja-JP" sz="1100" dirty="0">
                <a:latin typeface="Helvetica" pitchFamily="2" charset="0"/>
              </a:rPr>
              <a:t>(NPC)</a:t>
            </a:r>
            <a:endParaRPr kumimoji="1" lang="ja-JP" altLang="en-US" sz="1100">
              <a:latin typeface="Helvetica" pitchFamily="2" charset="0"/>
            </a:endParaRPr>
          </a:p>
        </p:txBody>
      </p:sp>
      <p:sp>
        <p:nvSpPr>
          <p:cNvPr id="184" name="正方形/長方形 183">
            <a:extLst>
              <a:ext uri="{FF2B5EF4-FFF2-40B4-BE49-F238E27FC236}">
                <a16:creationId xmlns:a16="http://schemas.microsoft.com/office/drawing/2014/main" id="{2D40D267-9F76-F347-B63D-963584595DC0}"/>
              </a:ext>
            </a:extLst>
          </p:cNvPr>
          <p:cNvSpPr/>
          <p:nvPr/>
        </p:nvSpPr>
        <p:spPr>
          <a:xfrm>
            <a:off x="9336874" y="6509583"/>
            <a:ext cx="27558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ja-JP" sz="1100" dirty="0">
                <a:solidFill>
                  <a:srgbClr val="000000"/>
                </a:solidFill>
                <a:latin typeface="Helvetica"/>
                <a:ea typeface="ヒラギノ角ゴ ProN W3" charset="0"/>
                <a:sym typeface="Gill Sans" charset="0"/>
              </a:rPr>
              <a:t>Collaboration with Dr. Calegari, Germany</a:t>
            </a:r>
            <a:endParaRPr lang="ja-JP" altLang="en-US" sz="110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A41AB04-DAE0-D541-B8B4-7C7DE61102A9}"/>
              </a:ext>
            </a:extLst>
          </p:cNvPr>
          <p:cNvGrpSpPr/>
          <p:nvPr/>
        </p:nvGrpSpPr>
        <p:grpSpPr>
          <a:xfrm>
            <a:off x="10246755" y="4871987"/>
            <a:ext cx="1417179" cy="523220"/>
            <a:chOff x="10299049" y="4896993"/>
            <a:chExt cx="1417179" cy="523220"/>
          </a:xfrm>
        </p:grpSpPr>
        <p:sp>
          <p:nvSpPr>
            <p:cNvPr id="186" name="下矢印 185">
              <a:extLst>
                <a:ext uri="{FF2B5EF4-FFF2-40B4-BE49-F238E27FC236}">
                  <a16:creationId xmlns:a16="http://schemas.microsoft.com/office/drawing/2014/main" id="{588CE266-5776-E84D-BD9D-D31E20C40AD2}"/>
                </a:ext>
              </a:extLst>
            </p:cNvPr>
            <p:cNvSpPr/>
            <p:nvPr/>
          </p:nvSpPr>
          <p:spPr>
            <a:xfrm rot="16200000">
              <a:off x="10287154" y="4978235"/>
              <a:ext cx="384526" cy="360736"/>
            </a:xfrm>
            <a:prstGeom prst="down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7" name="正方形/長方形 186">
              <a:extLst>
                <a:ext uri="{FF2B5EF4-FFF2-40B4-BE49-F238E27FC236}">
                  <a16:creationId xmlns:a16="http://schemas.microsoft.com/office/drawing/2014/main" id="{1D4E084C-1B26-4C42-958A-D7C7E0617097}"/>
                </a:ext>
              </a:extLst>
            </p:cNvPr>
            <p:cNvSpPr/>
            <p:nvPr/>
          </p:nvSpPr>
          <p:spPr>
            <a:xfrm>
              <a:off x="10707619" y="4896993"/>
              <a:ext cx="100860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400" b="1" dirty="0">
                  <a:latin typeface="Helvetica" pitchFamily="2" charset="0"/>
                </a:rPr>
                <a:t>RNA </a:t>
              </a:r>
            </a:p>
            <a:p>
              <a:pPr algn="ctr"/>
              <a:r>
                <a:rPr lang="en-US" altLang="ja-JP" sz="1400" b="1" dirty="0">
                  <a:latin typeface="Helvetica" pitchFamily="2" charset="0"/>
                </a:rPr>
                <a:t>sequence</a:t>
              </a:r>
              <a:endParaRPr lang="ja-JP" altLang="en-US" sz="1400" b="1">
                <a:latin typeface="Helvetica" pitchFamily="2" charset="0"/>
              </a:endParaRPr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FB61A50-E91A-9F48-9688-CF24A2B83232}"/>
              </a:ext>
            </a:extLst>
          </p:cNvPr>
          <p:cNvSpPr txBox="1"/>
          <p:nvPr/>
        </p:nvSpPr>
        <p:spPr>
          <a:xfrm>
            <a:off x="1994216" y="1109204"/>
            <a:ext cx="819807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Brain-stiffness-mimicking gel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ja-JP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を使用した神経</a:t>
            </a:r>
            <a:r>
              <a:rPr lang="ja-JP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前駆</a:t>
            </a:r>
            <a:r>
              <a:rPr kumimoji="1" lang="ja-JP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細胞の初代培養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B47C840-F5D2-3348-92D3-8FCDD5695410}"/>
              </a:ext>
            </a:extLst>
          </p:cNvPr>
          <p:cNvGrpSpPr/>
          <p:nvPr/>
        </p:nvGrpSpPr>
        <p:grpSpPr>
          <a:xfrm>
            <a:off x="243545" y="2127116"/>
            <a:ext cx="3837282" cy="3999573"/>
            <a:chOff x="243545" y="2127116"/>
            <a:chExt cx="3837282" cy="3999573"/>
          </a:xfrm>
        </p:grpSpPr>
        <p:sp>
          <p:nvSpPr>
            <p:cNvPr id="32" name="TextBox 14">
              <a:extLst>
                <a:ext uri="{FF2B5EF4-FFF2-40B4-BE49-F238E27FC236}">
                  <a16:creationId xmlns:a16="http://schemas.microsoft.com/office/drawing/2014/main" id="{47CB6A48-FACB-7844-913F-721AC0C32D5C}"/>
                </a:ext>
              </a:extLst>
            </p:cNvPr>
            <p:cNvSpPr txBox="1"/>
            <p:nvPr/>
          </p:nvSpPr>
          <p:spPr>
            <a:xfrm rot="16200000">
              <a:off x="-388023" y="3225651"/>
              <a:ext cx="157091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Helvetica" pitchFamily="34" charset="0"/>
                </a:rPr>
                <a:t>Soft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4726A7C9-A636-C044-ABBC-FEA3BDEEA88A}"/>
                </a:ext>
              </a:extLst>
            </p:cNvPr>
            <p:cNvSpPr txBox="1"/>
            <p:nvPr/>
          </p:nvSpPr>
          <p:spPr>
            <a:xfrm rot="16200000">
              <a:off x="-370477" y="5187343"/>
              <a:ext cx="157091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Helvetica" pitchFamily="34" charset="0"/>
                </a:rPr>
                <a:t>Hard</a:t>
              </a: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66642468-130C-C049-9FC7-13545BC98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2313" y="4555775"/>
              <a:ext cx="1570914" cy="1570914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B440F2AF-0B39-FE4E-B38B-F42786FC4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2313" y="2594083"/>
              <a:ext cx="1570914" cy="1570914"/>
            </a:xfrm>
            <a:prstGeom prst="rect">
              <a:avLst/>
            </a:prstGeom>
          </p:spPr>
        </p:pic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A4DB1968-B4C4-F94E-9EA1-9F93B31E2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96852" y="4555775"/>
              <a:ext cx="1570914" cy="1570914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225F12D6-FA57-9548-AD5E-2F7BD9630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96852" y="2594083"/>
              <a:ext cx="1570914" cy="1570914"/>
            </a:xfrm>
            <a:prstGeom prst="rect">
              <a:avLst/>
            </a:prstGeom>
          </p:spPr>
        </p:pic>
        <p:sp>
          <p:nvSpPr>
            <p:cNvPr id="43" name="TextBox 14">
              <a:extLst>
                <a:ext uri="{FF2B5EF4-FFF2-40B4-BE49-F238E27FC236}">
                  <a16:creationId xmlns:a16="http://schemas.microsoft.com/office/drawing/2014/main" id="{BAB6481B-1765-6346-98C7-25B6AE6F0509}"/>
                </a:ext>
              </a:extLst>
            </p:cNvPr>
            <p:cNvSpPr txBox="1"/>
            <p:nvPr/>
          </p:nvSpPr>
          <p:spPr>
            <a:xfrm>
              <a:off x="669252" y="2127117"/>
              <a:ext cx="158397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Helvetica" pitchFamily="34" charset="0"/>
                </a:rPr>
                <a:t>12h</a:t>
              </a:r>
            </a:p>
          </p:txBody>
        </p:sp>
        <p:sp>
          <p:nvSpPr>
            <p:cNvPr id="46" name="TextBox 14">
              <a:extLst>
                <a:ext uri="{FF2B5EF4-FFF2-40B4-BE49-F238E27FC236}">
                  <a16:creationId xmlns:a16="http://schemas.microsoft.com/office/drawing/2014/main" id="{6BF57306-DD50-B14D-9383-042D680C09A9}"/>
                </a:ext>
              </a:extLst>
            </p:cNvPr>
            <p:cNvSpPr txBox="1"/>
            <p:nvPr/>
          </p:nvSpPr>
          <p:spPr>
            <a:xfrm>
              <a:off x="2496852" y="2127116"/>
              <a:ext cx="158397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Helvetica" pitchFamily="34" charset="0"/>
                </a:rPr>
                <a:t>24h</a:t>
              </a: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724CB43-F2BA-144B-B598-5A25BD44375B}"/>
              </a:ext>
            </a:extLst>
          </p:cNvPr>
          <p:cNvSpPr txBox="1"/>
          <p:nvPr/>
        </p:nvSpPr>
        <p:spPr>
          <a:xfrm>
            <a:off x="3292975" y="3059753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Ctip2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748EA7C-EE39-8348-B902-7CE6226A7833}"/>
              </a:ext>
            </a:extLst>
          </p:cNvPr>
          <p:cNvSpPr txBox="1"/>
          <p:nvPr/>
        </p:nvSpPr>
        <p:spPr>
          <a:xfrm>
            <a:off x="1497606" y="2863267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Ctip2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E921886-CED4-7946-BF85-AB2D47D6AFE1}"/>
              </a:ext>
            </a:extLst>
          </p:cNvPr>
          <p:cNvSpPr txBox="1"/>
          <p:nvPr/>
        </p:nvSpPr>
        <p:spPr>
          <a:xfrm>
            <a:off x="1455538" y="4776423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Ctip2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7772004-9D44-DE4A-A362-6C521E7668F9}"/>
              </a:ext>
            </a:extLst>
          </p:cNvPr>
          <p:cNvSpPr txBox="1"/>
          <p:nvPr/>
        </p:nvSpPr>
        <p:spPr>
          <a:xfrm>
            <a:off x="3186283" y="4666860"/>
            <a:ext cx="662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Ctip2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77FCB4E-854B-5B4D-B341-D4E3D581AA87}"/>
              </a:ext>
            </a:extLst>
          </p:cNvPr>
          <p:cNvSpPr txBox="1"/>
          <p:nvPr/>
        </p:nvSpPr>
        <p:spPr>
          <a:xfrm>
            <a:off x="1569620" y="3395556"/>
            <a:ext cx="5533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Ctip2/</a:t>
            </a:r>
          </a:p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Satb2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BDA55C6-82D0-6148-94E7-C8931603C157}"/>
              </a:ext>
            </a:extLst>
          </p:cNvPr>
          <p:cNvSpPr txBox="1"/>
          <p:nvPr/>
        </p:nvSpPr>
        <p:spPr>
          <a:xfrm>
            <a:off x="1172826" y="5640640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Satb2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12E16DB-C3B4-534A-89D3-1EB47A11DB17}"/>
              </a:ext>
            </a:extLst>
          </p:cNvPr>
          <p:cNvSpPr txBox="1"/>
          <p:nvPr/>
        </p:nvSpPr>
        <p:spPr>
          <a:xfrm>
            <a:off x="3157428" y="5527010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Satb2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84D159D-1C98-0244-BF74-B919E08258D6}"/>
              </a:ext>
            </a:extLst>
          </p:cNvPr>
          <p:cNvSpPr txBox="1"/>
          <p:nvPr/>
        </p:nvSpPr>
        <p:spPr>
          <a:xfrm>
            <a:off x="953141" y="3826443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Satb2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70CB8BE-BB07-7440-B4B1-F4F8BBE59FCF}"/>
              </a:ext>
            </a:extLst>
          </p:cNvPr>
          <p:cNvSpPr txBox="1"/>
          <p:nvPr/>
        </p:nvSpPr>
        <p:spPr>
          <a:xfrm>
            <a:off x="2465940" y="3731604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Satb2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34A4C38-62D6-FA4B-9EE5-61C7FA8A80C5}"/>
              </a:ext>
            </a:extLst>
          </p:cNvPr>
          <p:cNvSpPr txBox="1"/>
          <p:nvPr/>
        </p:nvSpPr>
        <p:spPr>
          <a:xfrm>
            <a:off x="3123989" y="3670970"/>
            <a:ext cx="5533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Ctip2/</a:t>
            </a:r>
          </a:p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Satb2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923566F-F761-CB48-9F81-D382E988745C}"/>
              </a:ext>
            </a:extLst>
          </p:cNvPr>
          <p:cNvSpPr txBox="1"/>
          <p:nvPr/>
        </p:nvSpPr>
        <p:spPr>
          <a:xfrm>
            <a:off x="1673210" y="5235024"/>
            <a:ext cx="5533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Ctip2/</a:t>
            </a:r>
          </a:p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Satb2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2CF90A6-9771-9947-A749-3287E54996FD}"/>
              </a:ext>
            </a:extLst>
          </p:cNvPr>
          <p:cNvSpPr txBox="1"/>
          <p:nvPr/>
        </p:nvSpPr>
        <p:spPr>
          <a:xfrm>
            <a:off x="3502124" y="5031680"/>
            <a:ext cx="5533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Ctip2/</a:t>
            </a:r>
          </a:p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Satb2</a:t>
            </a:r>
          </a:p>
        </p:txBody>
      </p:sp>
    </p:spTree>
    <p:extLst>
      <p:ext uri="{BB962C8B-B14F-4D97-AF65-F5344CB8AC3E}">
        <p14:creationId xmlns:p14="http://schemas.microsoft.com/office/powerpoint/2010/main" val="879600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0CD23FD-ABB5-3949-A288-B330D3B4F59E}"/>
              </a:ext>
            </a:extLst>
          </p:cNvPr>
          <p:cNvGrpSpPr/>
          <p:nvPr/>
        </p:nvGrpSpPr>
        <p:grpSpPr>
          <a:xfrm>
            <a:off x="264173" y="1020685"/>
            <a:ext cx="2789841" cy="5715021"/>
            <a:chOff x="9113705" y="1061629"/>
            <a:chExt cx="2789841" cy="5715021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D5036862-9F53-4145-AA61-506AFDEBD5AC}"/>
                </a:ext>
              </a:extLst>
            </p:cNvPr>
            <p:cNvSpPr/>
            <p:nvPr/>
          </p:nvSpPr>
          <p:spPr>
            <a:xfrm>
              <a:off x="9406401" y="6345763"/>
              <a:ext cx="220445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0" lang="en-US" altLang="ja-JP" sz="1100" dirty="0">
                  <a:solidFill>
                    <a:srgbClr val="000000"/>
                  </a:solidFill>
                  <a:latin typeface="Helvetica"/>
                  <a:ea typeface="ヒラギノ角ゴ ProN W3" charset="0"/>
                  <a:sym typeface="Gill Sans" charset="0"/>
                </a:rPr>
                <a:t>Collaboration with Dr. Imamura, </a:t>
              </a:r>
            </a:p>
            <a:p>
              <a:pPr algn="ctr"/>
              <a:r>
                <a:rPr kumimoji="0" lang="en-US" altLang="ja-JP" sz="1100" dirty="0">
                  <a:solidFill>
                    <a:srgbClr val="000000"/>
                  </a:solidFill>
                  <a:latin typeface="Helvetica"/>
                  <a:ea typeface="ヒラギノ角ゴ ProN W3" charset="0"/>
                  <a:sym typeface="Gill Sans" charset="0"/>
                </a:rPr>
                <a:t>(Hiroshima Univ.)</a:t>
              </a:r>
              <a:endParaRPr lang="ja-JP" altLang="en-US" sz="1100"/>
            </a:p>
          </p:txBody>
        </p: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011F28B3-25F3-6249-81CB-3C9AAA61D848}"/>
                </a:ext>
              </a:extLst>
            </p:cNvPr>
            <p:cNvGrpSpPr/>
            <p:nvPr/>
          </p:nvGrpSpPr>
          <p:grpSpPr>
            <a:xfrm>
              <a:off x="9113705" y="1061629"/>
              <a:ext cx="2789841" cy="5239419"/>
              <a:chOff x="381709" y="1079731"/>
              <a:chExt cx="2789841" cy="5239419"/>
            </a:xfrm>
          </p:grpSpPr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9EE50C2B-594B-D84C-9D60-0FC66AFB1F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50000"/>
              </a:blip>
              <a:stretch>
                <a:fillRect/>
              </a:stretch>
            </p:blipFill>
            <p:spPr>
              <a:xfrm>
                <a:off x="733074" y="1079731"/>
                <a:ext cx="2087418" cy="5239419"/>
              </a:xfrm>
              <a:prstGeom prst="rect">
                <a:avLst/>
              </a:prstGeom>
            </p:spPr>
          </p:pic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00E23A0-2853-2D4B-9842-577A1475CCAA}"/>
                  </a:ext>
                </a:extLst>
              </p:cNvPr>
              <p:cNvSpPr txBox="1"/>
              <p:nvPr/>
            </p:nvSpPr>
            <p:spPr>
              <a:xfrm>
                <a:off x="381709" y="2111683"/>
                <a:ext cx="2789841" cy="742354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txBody>
              <a:bodyPr wrap="none" lIns="180000" rIns="180000" rtlCol="0" anchor="ctr" anchorCtr="0">
                <a:noAutofit/>
              </a:bodyPr>
              <a:lstStyle/>
              <a:p>
                <a:pPr algn="ctr"/>
                <a:r>
                  <a:rPr kumimoji="1" lang="en-US" altLang="ja-JP" dirty="0">
                    <a:latin typeface="Helvetica" pitchFamily="2" charset="0"/>
                  </a:rPr>
                  <a:t>50 genes were identified</a:t>
                </a:r>
              </a:p>
              <a:p>
                <a:pPr algn="ctr"/>
                <a:r>
                  <a:rPr lang="en-US" altLang="ja-JP" sz="1400" dirty="0">
                    <a:latin typeface="Helvetica" pitchFamily="2" charset="0"/>
                  </a:rPr>
                  <a:t>(more than 1.3 times fold change)</a:t>
                </a:r>
                <a:endParaRPr kumimoji="1" lang="ja-JP" altLang="en-US" sz="1400">
                  <a:latin typeface="Helvetica" pitchFamily="2" charset="0"/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A00A2F1C-CDE9-7642-A342-AEE0011220CF}"/>
                  </a:ext>
                </a:extLst>
              </p:cNvPr>
              <p:cNvSpPr txBox="1"/>
              <p:nvPr/>
            </p:nvSpPr>
            <p:spPr>
              <a:xfrm>
                <a:off x="478992" y="4717123"/>
                <a:ext cx="2595582" cy="742354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txBody>
              <a:bodyPr wrap="none" lIns="180000" rIns="180000" rtlCol="0" anchor="ctr" anchorCtr="0">
                <a:noAutofit/>
              </a:bodyPr>
              <a:lstStyle/>
              <a:p>
                <a:pPr algn="ctr"/>
                <a:r>
                  <a:rPr kumimoji="1" lang="en-US" altLang="ja-JP" dirty="0">
                    <a:latin typeface="Helvetica" pitchFamily="2" charset="0"/>
                  </a:rPr>
                  <a:t>RNA binding</a:t>
                </a:r>
              </a:p>
              <a:p>
                <a:pPr algn="ctr"/>
                <a:r>
                  <a:rPr lang="en-US" altLang="ja-JP" dirty="0">
                    <a:latin typeface="Helvetica" pitchFamily="2" charset="0"/>
                  </a:rPr>
                  <a:t>mRNA splicing</a:t>
                </a:r>
                <a:endParaRPr kumimoji="1" lang="ja-JP" altLang="en-US">
                  <a:latin typeface="Helvetica" pitchFamily="2" charset="0"/>
                </a:endParaRPr>
              </a:p>
            </p:txBody>
          </p:sp>
          <p:sp>
            <p:nvSpPr>
              <p:cNvPr id="22" name="下矢印 21">
                <a:extLst>
                  <a:ext uri="{FF2B5EF4-FFF2-40B4-BE49-F238E27FC236}">
                    <a16:creationId xmlns:a16="http://schemas.microsoft.com/office/drawing/2014/main" id="{E922F6B6-5B64-3D44-B80F-3ED4418ADE90}"/>
                  </a:ext>
                </a:extLst>
              </p:cNvPr>
              <p:cNvSpPr/>
              <p:nvPr/>
            </p:nvSpPr>
            <p:spPr>
              <a:xfrm>
                <a:off x="1584520" y="3302858"/>
                <a:ext cx="384526" cy="997528"/>
              </a:xfrm>
              <a:prstGeom prst="downArrow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E7E3F14-CA88-F548-B78D-B5FAEC33B9F4}"/>
                  </a:ext>
                </a:extLst>
              </p:cNvPr>
              <p:cNvSpPr txBox="1"/>
              <p:nvPr/>
            </p:nvSpPr>
            <p:spPr>
              <a:xfrm>
                <a:off x="897818" y="3516182"/>
                <a:ext cx="1757929" cy="393899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txBody>
              <a:bodyPr wrap="none" lIns="180000" rIns="180000" rtlCol="0" anchor="ctr" anchorCtr="0">
                <a:noAutofit/>
              </a:bodyPr>
              <a:lstStyle/>
              <a:p>
                <a:pPr algn="ctr"/>
                <a:r>
                  <a:rPr kumimoji="1" lang="en-US" altLang="ja-JP" sz="1200" dirty="0">
                    <a:latin typeface="Helvetica" pitchFamily="2" charset="0"/>
                  </a:rPr>
                  <a:t>GO analysis by DAVID</a:t>
                </a:r>
                <a:endParaRPr kumimoji="1" lang="ja-JP" altLang="en-US" sz="1200">
                  <a:latin typeface="Helvetica" pitchFamily="2" charset="0"/>
                </a:endParaRPr>
              </a:p>
            </p:txBody>
          </p:sp>
        </p:grp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E14CF85-4C8E-A547-817D-B10BC5D65158}"/>
              </a:ext>
            </a:extLst>
          </p:cNvPr>
          <p:cNvSpPr txBox="1"/>
          <p:nvPr/>
        </p:nvSpPr>
        <p:spPr>
          <a:xfrm>
            <a:off x="3811154" y="5512724"/>
            <a:ext cx="4003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小頭症関連遺伝子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ER stress pathway</a:t>
            </a:r>
          </a:p>
          <a:p>
            <a:pPr marL="457200" indent="-457200">
              <a:buFontTx/>
              <a:buAutoNum type="arabicPeriod"/>
            </a:pP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Protein homeostasis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F03E5608-5148-A54C-9440-B039C6158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8920" y="1067059"/>
            <a:ext cx="2314317" cy="2021544"/>
          </a:xfrm>
          <a:prstGeom prst="rect">
            <a:avLst/>
          </a:prstGeom>
        </p:spPr>
      </p:pic>
      <p:sp>
        <p:nvSpPr>
          <p:cNvPr id="33" name="タイトル 13">
            <a:extLst>
              <a:ext uri="{FF2B5EF4-FFF2-40B4-BE49-F238E27FC236}">
                <a16:creationId xmlns:a16="http://schemas.microsoft.com/office/drawing/2014/main" id="{2C00F0D7-568E-9B42-8156-A4FDE33059AC}"/>
              </a:ext>
            </a:extLst>
          </p:cNvPr>
          <p:cNvSpPr txBox="1">
            <a:spLocks/>
          </p:cNvSpPr>
          <p:nvPr/>
        </p:nvSpPr>
        <p:spPr>
          <a:xfrm>
            <a:off x="0" y="-4595"/>
            <a:ext cx="12192000" cy="905479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Regulatory subunit of protein phosphatase 1, ppp1r15b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458409F-25FE-F245-9E78-161C757D7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1536" y="4222468"/>
            <a:ext cx="1916887" cy="2155203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D3C832ED-7A07-1E4F-B784-01E7C72840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8081" y="3761181"/>
            <a:ext cx="1406111" cy="1406111"/>
          </a:xfrm>
          <a:prstGeom prst="rect">
            <a:avLst/>
          </a:prstGeom>
        </p:spPr>
      </p:pic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FED4EA04-DA04-FE40-BC57-7BE62D4BC133}"/>
              </a:ext>
            </a:extLst>
          </p:cNvPr>
          <p:cNvCxnSpPr>
            <a:cxnSpLocks/>
          </p:cNvCxnSpPr>
          <p:nvPr/>
        </p:nvCxnSpPr>
        <p:spPr>
          <a:xfrm>
            <a:off x="9783869" y="5083947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4A44631-0200-1F4A-9752-2E5CA03FEC53}"/>
              </a:ext>
            </a:extLst>
          </p:cNvPr>
          <p:cNvGrpSpPr/>
          <p:nvPr/>
        </p:nvGrpSpPr>
        <p:grpSpPr>
          <a:xfrm>
            <a:off x="8678081" y="5223747"/>
            <a:ext cx="1406111" cy="1406111"/>
            <a:chOff x="3652086" y="4060691"/>
            <a:chExt cx="1016185" cy="1016185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6455F267-BE67-E940-94DD-A01BFA72D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52086" y="4060691"/>
              <a:ext cx="1016185" cy="1016185"/>
            </a:xfrm>
            <a:prstGeom prst="rect">
              <a:avLst/>
            </a:prstGeom>
          </p:spPr>
        </p:pic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08CCF3FD-D97F-0A4F-B3BB-98E83CCD262E}"/>
                </a:ext>
              </a:extLst>
            </p:cNvPr>
            <p:cNvCxnSpPr>
              <a:cxnSpLocks/>
            </p:cNvCxnSpPr>
            <p:nvPr/>
          </p:nvCxnSpPr>
          <p:spPr>
            <a:xfrm>
              <a:off x="4452972" y="5017522"/>
              <a:ext cx="17197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98046BC-EDE8-5A47-BEB6-900D8E4AEA75}"/>
              </a:ext>
            </a:extLst>
          </p:cNvPr>
          <p:cNvSpPr txBox="1"/>
          <p:nvPr/>
        </p:nvSpPr>
        <p:spPr>
          <a:xfrm rot="16200000">
            <a:off x="7753311" y="4302235"/>
            <a:ext cx="1406111" cy="32400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none" lIns="180000" rIns="180000" rtlCol="0" anchor="ctr" anchorCtr="0">
            <a:noAutofit/>
          </a:bodyPr>
          <a:lstStyle/>
          <a:p>
            <a:pPr algn="ctr"/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Soft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B880A0F-B98E-0E46-A29E-FB1B85CA29FF}"/>
              </a:ext>
            </a:extLst>
          </p:cNvPr>
          <p:cNvSpPr txBox="1"/>
          <p:nvPr/>
        </p:nvSpPr>
        <p:spPr>
          <a:xfrm rot="16200000">
            <a:off x="7753312" y="5772772"/>
            <a:ext cx="1406111" cy="32400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none" lIns="180000" rIns="180000" rtlCol="0" anchor="ctr" anchorCtr="0">
            <a:noAutofit/>
          </a:bodyPr>
          <a:lstStyle/>
          <a:p>
            <a:pPr algn="ctr"/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Hard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6C337E1-F6F8-6B48-93BE-9BC328548144}"/>
              </a:ext>
            </a:extLst>
          </p:cNvPr>
          <p:cNvSpPr txBox="1"/>
          <p:nvPr/>
        </p:nvSpPr>
        <p:spPr>
          <a:xfrm>
            <a:off x="8678080" y="3395205"/>
            <a:ext cx="1406111" cy="32400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none" lIns="180000" rIns="180000" rtlCol="0" anchor="ctr" anchorCtr="0">
            <a:noAutofit/>
          </a:bodyPr>
          <a:lstStyle/>
          <a:p>
            <a:pPr algn="ctr"/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12h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5F37DB-83FC-054F-B6E8-DC954EFBB940}"/>
              </a:ext>
            </a:extLst>
          </p:cNvPr>
          <p:cNvSpPr txBox="1"/>
          <p:nvPr/>
        </p:nvSpPr>
        <p:spPr>
          <a:xfrm>
            <a:off x="9556885" y="4822337"/>
            <a:ext cx="5870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µm</a:t>
            </a:r>
            <a:endParaRPr kumimoji="1" lang="ja-JP" altLang="en-US" sz="11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80DD921-8ABF-7340-BF17-8E19E6C252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3370" y="1384354"/>
            <a:ext cx="35433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65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3">
            <a:extLst>
              <a:ext uri="{FF2B5EF4-FFF2-40B4-BE49-F238E27FC236}">
                <a16:creationId xmlns:a16="http://schemas.microsoft.com/office/drawing/2014/main" id="{FB8B814A-6B56-3447-991D-6B1A772B6474}"/>
              </a:ext>
            </a:extLst>
          </p:cNvPr>
          <p:cNvSpPr txBox="1">
            <a:spLocks/>
          </p:cNvSpPr>
          <p:nvPr/>
        </p:nvSpPr>
        <p:spPr>
          <a:xfrm>
            <a:off x="-17058" y="-32347"/>
            <a:ext cx="12209058" cy="999756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ppp1r15b</a:t>
            </a:r>
            <a:r>
              <a:rPr lang="ja-JP" altLang="en-US" sz="3200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阻害剤の存在下で</a:t>
            </a:r>
            <a:r>
              <a:rPr lang="en-US" altLang="ja-JP" sz="32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Ctip2</a:t>
            </a:r>
            <a:r>
              <a:rPr lang="ja-JP" altLang="en-US" sz="3200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陽性細胞の割合が増加する</a:t>
            </a:r>
            <a:endParaRPr lang="en-US" altLang="ja-JP" sz="2400" b="1" dirty="0">
              <a:solidFill>
                <a:srgbClr val="FFFF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4A54934-F7F5-6148-979A-420B50621CD7}"/>
              </a:ext>
            </a:extLst>
          </p:cNvPr>
          <p:cNvCxnSpPr>
            <a:cxnSpLocks/>
          </p:cNvCxnSpPr>
          <p:nvPr/>
        </p:nvCxnSpPr>
        <p:spPr>
          <a:xfrm>
            <a:off x="11281362" y="3824992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6E8341C-14FC-3943-8C3F-8FA6E84EB1B4}"/>
              </a:ext>
            </a:extLst>
          </p:cNvPr>
          <p:cNvSpPr txBox="1"/>
          <p:nvPr/>
        </p:nvSpPr>
        <p:spPr>
          <a:xfrm>
            <a:off x="11054378" y="3563382"/>
            <a:ext cx="5870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1" lang="en-US" altLang="ja-JP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µm</a:t>
            </a:r>
            <a:endParaRPr kumimoji="1" lang="ja-JP" altLang="en-US" sz="11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2C311F4-E225-E44F-9CF7-360BCFD1043E}"/>
              </a:ext>
            </a:extLst>
          </p:cNvPr>
          <p:cNvCxnSpPr>
            <a:cxnSpLocks/>
          </p:cNvCxnSpPr>
          <p:nvPr/>
        </p:nvCxnSpPr>
        <p:spPr>
          <a:xfrm>
            <a:off x="11281362" y="2559408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59C024D9-9F37-2F40-B8EB-0D0A3B71753D}"/>
              </a:ext>
            </a:extLst>
          </p:cNvPr>
          <p:cNvCxnSpPr>
            <a:cxnSpLocks/>
          </p:cNvCxnSpPr>
          <p:nvPr/>
        </p:nvCxnSpPr>
        <p:spPr>
          <a:xfrm>
            <a:off x="11344186" y="3904228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7438AD7-41AA-C643-83EF-E674DEA3FCE4}"/>
              </a:ext>
            </a:extLst>
          </p:cNvPr>
          <p:cNvSpPr txBox="1"/>
          <p:nvPr/>
        </p:nvSpPr>
        <p:spPr>
          <a:xfrm>
            <a:off x="11096317" y="3650311"/>
            <a:ext cx="644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µm</a:t>
            </a:r>
            <a:endParaRPr kumimoji="1" lang="ja-JP" altLang="en-US" sz="105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A30E892A-E47F-7D4A-A8C4-09662100EEA2}"/>
              </a:ext>
            </a:extLst>
          </p:cNvPr>
          <p:cNvCxnSpPr>
            <a:cxnSpLocks/>
          </p:cNvCxnSpPr>
          <p:nvPr/>
        </p:nvCxnSpPr>
        <p:spPr>
          <a:xfrm>
            <a:off x="11345884" y="2616448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>
            <a:extLst>
              <a:ext uri="{FF2B5EF4-FFF2-40B4-BE49-F238E27FC236}">
                <a16:creationId xmlns:a16="http://schemas.microsoft.com/office/drawing/2014/main" id="{64CB5F82-8D4B-6346-A314-73279F542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02" y="1121270"/>
            <a:ext cx="11931375" cy="5506788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43CD19B-8A0D-F84F-BD38-CFFFBFE5CAC2}"/>
              </a:ext>
            </a:extLst>
          </p:cNvPr>
          <p:cNvSpPr/>
          <p:nvPr/>
        </p:nvSpPr>
        <p:spPr>
          <a:xfrm>
            <a:off x="62454" y="1756547"/>
            <a:ext cx="1563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" altLang="ja-JP" sz="1050" dirty="0" err="1">
                <a:latin typeface="Arial" panose="020B0604020202020204" pitchFamily="34" charset="0"/>
                <a:cs typeface="Arial" panose="020B0604020202020204" pitchFamily="34" charset="0"/>
              </a:rPr>
              <a:t>Krzyzosiak</a:t>
            </a:r>
            <a:r>
              <a:rPr lang="e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, 2018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51E406BE-7C37-2747-B003-19B6A764434D}"/>
              </a:ext>
            </a:extLst>
          </p:cNvPr>
          <p:cNvCxnSpPr>
            <a:cxnSpLocks/>
          </p:cNvCxnSpPr>
          <p:nvPr/>
        </p:nvCxnSpPr>
        <p:spPr>
          <a:xfrm>
            <a:off x="11357832" y="3854756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7229740-7009-CF4B-9E0B-20E295708B6A}"/>
              </a:ext>
            </a:extLst>
          </p:cNvPr>
          <p:cNvSpPr txBox="1"/>
          <p:nvPr/>
        </p:nvSpPr>
        <p:spPr>
          <a:xfrm>
            <a:off x="11130848" y="3593146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µm</a:t>
            </a:r>
            <a:endParaRPr kumimoji="1" lang="ja-JP" altLang="en-US" sz="11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B52A9341-8619-FA4E-BC5C-CFA3219952C0}"/>
              </a:ext>
            </a:extLst>
          </p:cNvPr>
          <p:cNvCxnSpPr>
            <a:cxnSpLocks/>
          </p:cNvCxnSpPr>
          <p:nvPr/>
        </p:nvCxnSpPr>
        <p:spPr>
          <a:xfrm>
            <a:off x="11376666" y="2557616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471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3">
            <a:extLst>
              <a:ext uri="{FF2B5EF4-FFF2-40B4-BE49-F238E27FC236}">
                <a16:creationId xmlns:a16="http://schemas.microsoft.com/office/drawing/2014/main" id="{76E10BA8-8F19-E149-8ADE-4ED4AA8B1775}"/>
              </a:ext>
            </a:extLst>
          </p:cNvPr>
          <p:cNvSpPr txBox="1">
            <a:spLocks/>
          </p:cNvSpPr>
          <p:nvPr/>
        </p:nvSpPr>
        <p:spPr>
          <a:xfrm>
            <a:off x="0" y="-4594"/>
            <a:ext cx="12192000" cy="982550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>
                <a:solidFill>
                  <a:schemeClr val="bg1"/>
                </a:solidFill>
                <a:latin typeface="Helvetica" pitchFamily="2" charset="0"/>
                <a:ea typeface="+mn-ea"/>
                <a:cs typeface="Helvetica"/>
              </a:rPr>
              <a:t>かたさ刺激で駆動される</a:t>
            </a:r>
            <a:r>
              <a:rPr lang="en-US" altLang="ja-JP" sz="2800" b="1" dirty="0">
                <a:solidFill>
                  <a:schemeClr val="bg1"/>
                </a:solidFill>
                <a:latin typeface="Helvetica" pitchFamily="2" charset="0"/>
                <a:ea typeface="+mn-ea"/>
                <a:cs typeface="Helvetica"/>
              </a:rPr>
              <a:t>ER</a:t>
            </a:r>
            <a:r>
              <a:rPr lang="ja-JP" altLang="en-US" sz="2800" b="1">
                <a:solidFill>
                  <a:schemeClr val="bg1"/>
                </a:solidFill>
                <a:latin typeface="Helvetica" pitchFamily="2" charset="0"/>
                <a:ea typeface="+mn-ea"/>
                <a:cs typeface="Helvetica"/>
              </a:rPr>
              <a:t>ストレス経路を介した</a:t>
            </a:r>
            <a:r>
              <a:rPr lang="en-US" altLang="ja-JP" sz="2800" b="1" dirty="0">
                <a:solidFill>
                  <a:schemeClr val="bg1"/>
                </a:solidFill>
                <a:latin typeface="Helvetica" pitchFamily="2" charset="0"/>
                <a:ea typeface="+mn-ea"/>
                <a:cs typeface="Helvetica"/>
              </a:rPr>
              <a:t>Ctip2</a:t>
            </a:r>
            <a:r>
              <a:rPr lang="ja-JP" altLang="en-US" sz="2800" b="1">
                <a:solidFill>
                  <a:schemeClr val="bg1"/>
                </a:solidFill>
                <a:latin typeface="Helvetica" pitchFamily="2" charset="0"/>
                <a:ea typeface="+mn-ea"/>
                <a:cs typeface="Helvetica"/>
              </a:rPr>
              <a:t>の翻訳調節</a:t>
            </a:r>
            <a:endParaRPr lang="en-US" altLang="ja-JP" sz="2800" b="1" dirty="0">
              <a:solidFill>
                <a:schemeClr val="bg1"/>
              </a:solidFill>
              <a:latin typeface="Helvetica" pitchFamily="2" charset="0"/>
              <a:ea typeface="+mn-ea"/>
              <a:cs typeface="Helvetica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D7E3CC6-0742-8B42-9334-FFFD83A76C49}"/>
              </a:ext>
            </a:extLst>
          </p:cNvPr>
          <p:cNvSpPr txBox="1"/>
          <p:nvPr/>
        </p:nvSpPr>
        <p:spPr>
          <a:xfrm>
            <a:off x="5137524" y="1181087"/>
            <a:ext cx="6543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Ribosome profiling</a:t>
            </a:r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による翻訳効率の検証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en-US" altLang="ja-JP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RNAscope</a:t>
            </a:r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による</a:t>
            </a: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の可視化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eIF2a phosphorylation ratio</a:t>
            </a:r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の定量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62D17B0-40C0-A94F-95A7-3F6199985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625" y="2584548"/>
            <a:ext cx="5838578" cy="406615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945E961-752F-664F-A79A-D909C304192E}"/>
              </a:ext>
            </a:extLst>
          </p:cNvPr>
          <p:cNvSpPr/>
          <p:nvPr/>
        </p:nvSpPr>
        <p:spPr>
          <a:xfrm>
            <a:off x="9255505" y="2381416"/>
            <a:ext cx="2767104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ja-JP" sz="1200" dirty="0" err="1">
                <a:latin typeface="Helvetica" pitchFamily="2" charset="0"/>
              </a:rPr>
              <a:t>Hatano</a:t>
            </a:r>
            <a:r>
              <a:rPr lang="en" altLang="ja-JP" sz="1200" dirty="0">
                <a:latin typeface="Helvetica" pitchFamily="2" charset="0"/>
              </a:rPr>
              <a:t> et al, 2013</a:t>
            </a:r>
          </a:p>
          <a:p>
            <a:r>
              <a:rPr lang="en" altLang="ja-JP" sz="1200" dirty="0">
                <a:latin typeface="Helvetica" pitchFamily="2" charset="0"/>
              </a:rPr>
              <a:t>FEBS Journal 280 (2013) 4693–4707 </a:t>
            </a:r>
          </a:p>
          <a:p>
            <a:r>
              <a:rPr lang="en" altLang="ja-JP" sz="1200" dirty="0">
                <a:latin typeface="Helvetica" pitchFamily="2" charset="0"/>
              </a:rPr>
              <a:t>doi:10.1111/febs.12440 </a:t>
            </a:r>
          </a:p>
        </p:txBody>
      </p:sp>
      <p:sp>
        <p:nvSpPr>
          <p:cNvPr id="2" name="円/楕円 1">
            <a:extLst>
              <a:ext uri="{FF2B5EF4-FFF2-40B4-BE49-F238E27FC236}">
                <a16:creationId xmlns:a16="http://schemas.microsoft.com/office/drawing/2014/main" id="{CE692326-F7C7-1246-8946-45C1A10B8678}"/>
              </a:ext>
            </a:extLst>
          </p:cNvPr>
          <p:cNvSpPr/>
          <p:nvPr/>
        </p:nvSpPr>
        <p:spPr>
          <a:xfrm>
            <a:off x="1867519" y="6019182"/>
            <a:ext cx="993913" cy="384377"/>
          </a:xfrm>
          <a:prstGeom prst="ellipse">
            <a:avLst/>
          </a:prstGeom>
          <a:solidFill>
            <a:srgbClr val="00F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Ctip2</a:t>
            </a:r>
            <a:endParaRPr kumimoji="1" lang="ja-JP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3A89DFA-8D5C-4345-A986-EA87E3257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2" y="1648731"/>
            <a:ext cx="4041177" cy="41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26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3">
            <a:extLst>
              <a:ext uri="{FF2B5EF4-FFF2-40B4-BE49-F238E27FC236}">
                <a16:creationId xmlns:a16="http://schemas.microsoft.com/office/drawing/2014/main" id="{F27405B7-CB4C-9F48-B68C-A3FFFA049768}"/>
              </a:ext>
            </a:extLst>
          </p:cNvPr>
          <p:cNvSpPr txBox="1">
            <a:spLocks/>
          </p:cNvSpPr>
          <p:nvPr/>
        </p:nvSpPr>
        <p:spPr>
          <a:xfrm>
            <a:off x="0" y="-4595"/>
            <a:ext cx="12192000" cy="905479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Ribosome profiling</a:t>
            </a:r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および</a:t>
            </a:r>
            <a:r>
              <a:rPr lang="en-US" altLang="ja-JP" sz="2800" b="1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RNAscope</a:t>
            </a:r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による</a:t>
            </a:r>
            <a:r>
              <a:rPr lang="en-US" altLang="ja-JP" sz="2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Ctip2</a:t>
            </a:r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翻訳効率の検証</a:t>
            </a:r>
            <a:endParaRPr lang="en-US" altLang="ja-JP" sz="28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E134F64-0FAF-1A42-8889-06D9B2639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75" y="1004801"/>
            <a:ext cx="2602675" cy="5680364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24723E-7964-B24B-B0A3-12DBAF2401CA}"/>
              </a:ext>
            </a:extLst>
          </p:cNvPr>
          <p:cNvSpPr/>
          <p:nvPr/>
        </p:nvSpPr>
        <p:spPr>
          <a:xfrm>
            <a:off x="413846" y="6596390"/>
            <a:ext cx="25539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ja-JP" sz="1100" dirty="0">
                <a:solidFill>
                  <a:srgbClr val="000000"/>
                </a:solidFill>
                <a:latin typeface="Helvetica"/>
                <a:ea typeface="ヒラギノ角ゴ ProN W3" charset="0"/>
                <a:sym typeface="Gill Sans" charset="0"/>
              </a:rPr>
              <a:t>Collaboration with Dr. Iwasaki, RIKEN</a:t>
            </a:r>
            <a:endParaRPr lang="ja-JP" altLang="en-US" sz="11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2095D1B-9A3D-CB42-9FD2-1D7B2A58E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008" y="1875634"/>
            <a:ext cx="8547652" cy="366005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7567BDE-D299-5845-AAB5-37E5A836F4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2976" y="5535686"/>
            <a:ext cx="1308100" cy="8509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CE26E2E-2294-E649-8106-D72EA1D5BCBB}"/>
              </a:ext>
            </a:extLst>
          </p:cNvPr>
          <p:cNvSpPr txBox="1"/>
          <p:nvPr/>
        </p:nvSpPr>
        <p:spPr>
          <a:xfrm>
            <a:off x="10332719" y="5094414"/>
            <a:ext cx="15808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Dot</a:t>
            </a:r>
            <a:r>
              <a:rPr kumimoji="1"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数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=mRNA</a:t>
            </a:r>
            <a:r>
              <a:rPr kumimoji="1"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発現量</a:t>
            </a:r>
          </a:p>
        </p:txBody>
      </p:sp>
    </p:spTree>
    <p:extLst>
      <p:ext uri="{BB962C8B-B14F-4D97-AF65-F5344CB8AC3E}">
        <p14:creationId xmlns:p14="http://schemas.microsoft.com/office/powerpoint/2010/main" val="48422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912036A7-0DC2-6842-A70D-345A4BD6C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137" y="4114800"/>
            <a:ext cx="2133600" cy="2743200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77B5195B-CF1A-1A40-AB67-81B013FDBFFF}"/>
              </a:ext>
            </a:extLst>
          </p:cNvPr>
          <p:cNvGrpSpPr/>
          <p:nvPr/>
        </p:nvGrpSpPr>
        <p:grpSpPr>
          <a:xfrm>
            <a:off x="6142134" y="1205317"/>
            <a:ext cx="5066801" cy="2704814"/>
            <a:chOff x="5119788" y="616325"/>
            <a:chExt cx="5066801" cy="2704814"/>
          </a:xfrm>
        </p:grpSpPr>
        <p:sp>
          <p:nvSpPr>
            <p:cNvPr id="10" name="テキスト ボックス 10">
              <a:extLst>
                <a:ext uri="{FF2B5EF4-FFF2-40B4-BE49-F238E27FC236}">
                  <a16:creationId xmlns:a16="http://schemas.microsoft.com/office/drawing/2014/main" id="{5B4ACB71-4CC0-6B44-B5BF-11CA121681D5}"/>
                </a:ext>
              </a:extLst>
            </p:cNvPr>
            <p:cNvSpPr txBox="1"/>
            <p:nvPr/>
          </p:nvSpPr>
          <p:spPr>
            <a:xfrm>
              <a:off x="9081389" y="616529"/>
              <a:ext cx="1105200" cy="3703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100" b="1" dirty="0">
                  <a:solidFill>
                    <a:srgbClr val="00FA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Protein</a:t>
              </a:r>
              <a:r>
                <a:rPr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altLang="ja-JP" sz="1100" b="1" dirty="0">
                  <a:solidFill>
                    <a:srgbClr val="FF4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mRNA</a:t>
              </a:r>
              <a:r>
                <a:rPr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</a:p>
            <a:p>
              <a:pPr algn="ctr"/>
              <a:r>
                <a:rPr lang="en-US" altLang="ja-JP" sz="1100" b="1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endParaRPr kumimoji="1" lang="ja-JP" altLang="en-US" sz="1100" b="1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6B0F143-C84A-2C4D-9813-E4C4FCE802D7}"/>
                </a:ext>
              </a:extLst>
            </p:cNvPr>
            <p:cNvSpPr txBox="1"/>
            <p:nvPr/>
          </p:nvSpPr>
          <p:spPr>
            <a:xfrm>
              <a:off x="5572617" y="616325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endParaRPr kumimoji="1" lang="ja-JP" altLang="en-US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テキスト ボックス 10">
              <a:extLst>
                <a:ext uri="{FF2B5EF4-FFF2-40B4-BE49-F238E27FC236}">
                  <a16:creationId xmlns:a16="http://schemas.microsoft.com/office/drawing/2014/main" id="{AF314D54-B11D-1848-8077-F3D6A3E319B0}"/>
                </a:ext>
              </a:extLst>
            </p:cNvPr>
            <p:cNvSpPr txBox="1"/>
            <p:nvPr/>
          </p:nvSpPr>
          <p:spPr>
            <a:xfrm>
              <a:off x="7911799" y="616325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Ctip2</a:t>
              </a:r>
              <a:r>
                <a:rPr lang="en-US" altLang="ja-JP" sz="16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mRNA</a:t>
              </a:r>
              <a:endParaRPr kumimoji="1" lang="ja-JP" altLang="en-US" sz="1600" b="1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テキスト ボックス 10">
              <a:extLst>
                <a:ext uri="{FF2B5EF4-FFF2-40B4-BE49-F238E27FC236}">
                  <a16:creationId xmlns:a16="http://schemas.microsoft.com/office/drawing/2014/main" id="{F9E42F95-62A5-D443-A683-A1B1B9263B5E}"/>
                </a:ext>
              </a:extLst>
            </p:cNvPr>
            <p:cNvSpPr txBox="1"/>
            <p:nvPr/>
          </p:nvSpPr>
          <p:spPr>
            <a:xfrm>
              <a:off x="6742208" y="616325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Ctip2</a:t>
              </a:r>
              <a:r>
                <a:rPr lang="en-US" altLang="ja-JP" sz="16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Protein</a:t>
              </a:r>
              <a:endParaRPr kumimoji="1" lang="ja-JP" altLang="en-US" sz="1600" b="1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D69AECCB-4949-D24F-9E5D-A530D3DF7768}"/>
                </a:ext>
              </a:extLst>
            </p:cNvPr>
            <p:cNvGrpSpPr/>
            <p:nvPr/>
          </p:nvGrpSpPr>
          <p:grpSpPr>
            <a:xfrm>
              <a:off x="5572617" y="1043392"/>
              <a:ext cx="4613972" cy="2277747"/>
              <a:chOff x="5130523" y="4043405"/>
              <a:chExt cx="4613972" cy="2277747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1739EB7D-1CB3-2347-B923-1915EB0C12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30523" y="5211704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5D5F4BFC-DDEA-FA42-9041-916F46DF80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98698" y="5211704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FCFB25F0-565D-9843-BCB1-A03123520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66873" y="5211704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AEDEC38F-F259-5A4B-8806-224DDB5D6A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35047" y="5211704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E690B266-3415-8546-BC40-861C17C2F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30523" y="4043405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4C97F139-EFA2-C342-B7F1-F47315E085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98698" y="4043405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67A2AAE6-54C7-5546-A806-67B8B48F8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66873" y="4043405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7BC5886E-BEC5-8044-BFF0-C2BE4F7111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635047" y="4043405"/>
                <a:ext cx="1109448" cy="1109448"/>
              </a:xfrm>
              <a:prstGeom prst="rect">
                <a:avLst/>
              </a:prstGeom>
            </p:spPr>
          </p:pic>
        </p:grp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B6A97B0-F559-0246-9568-010C93A26743}"/>
                </a:ext>
              </a:extLst>
            </p:cNvPr>
            <p:cNvSpPr txBox="1"/>
            <p:nvPr/>
          </p:nvSpPr>
          <p:spPr>
            <a:xfrm rot="16200000">
              <a:off x="4752588" y="1410592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Soft</a:t>
              </a:r>
              <a:endParaRPr kumimoji="1" lang="ja-JP" altLang="en-US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F72527D-5132-9241-981F-9DF3993968E4}"/>
                </a:ext>
              </a:extLst>
            </p:cNvPr>
            <p:cNvSpPr txBox="1"/>
            <p:nvPr/>
          </p:nvSpPr>
          <p:spPr>
            <a:xfrm rot="16200000">
              <a:off x="4752588" y="2583139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Hard</a:t>
              </a:r>
              <a:endParaRPr kumimoji="1" lang="ja-JP" altLang="en-US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タイトル 13">
            <a:extLst>
              <a:ext uri="{FF2B5EF4-FFF2-40B4-BE49-F238E27FC236}">
                <a16:creationId xmlns:a16="http://schemas.microsoft.com/office/drawing/2014/main" id="{CB7077B6-6DAF-0B45-B159-E2CD3E4D76E2}"/>
              </a:ext>
            </a:extLst>
          </p:cNvPr>
          <p:cNvSpPr txBox="1">
            <a:spLocks/>
          </p:cNvSpPr>
          <p:nvPr/>
        </p:nvSpPr>
        <p:spPr>
          <a:xfrm>
            <a:off x="0" y="-4595"/>
            <a:ext cx="12192000" cy="1065677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b="1" dirty="0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Ctip2</a:t>
            </a:r>
            <a:r>
              <a:rPr lang="ja-JP" altLang="en-US" sz="3200" b="1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の</a:t>
            </a:r>
            <a:r>
              <a:rPr lang="en-US" altLang="ja-JP" sz="3200" b="1" dirty="0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transcriptome level</a:t>
            </a:r>
            <a:r>
              <a:rPr lang="ja-JP" altLang="en-US" sz="3200" b="1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にはかたさによる違いが見られない</a:t>
            </a:r>
            <a:endParaRPr lang="en-US" altLang="ja-JP" sz="3200" b="1" dirty="0">
              <a:solidFill>
                <a:srgbClr val="FFFF00"/>
              </a:solidFill>
              <a:latin typeface="Helvetica" pitchFamily="2" charset="0"/>
              <a:ea typeface="+mn-ea"/>
              <a:cs typeface="Helvetica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57553E3-4E65-3744-9EF3-8A7E78880B04}"/>
              </a:ext>
            </a:extLst>
          </p:cNvPr>
          <p:cNvSpPr txBox="1"/>
          <p:nvPr/>
        </p:nvSpPr>
        <p:spPr>
          <a:xfrm>
            <a:off x="7461098" y="4154032"/>
            <a:ext cx="78739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4557523-EBE6-2B4A-B700-2CD0BF58F695}"/>
              </a:ext>
            </a:extLst>
          </p:cNvPr>
          <p:cNvGrpSpPr/>
          <p:nvPr/>
        </p:nvGrpSpPr>
        <p:grpSpPr>
          <a:xfrm>
            <a:off x="766507" y="1105907"/>
            <a:ext cx="4755341" cy="5635843"/>
            <a:chOff x="766507" y="1105907"/>
            <a:chExt cx="4755341" cy="5635843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C52311A-D5B7-2744-9E59-B3C8E0F25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6507" y="1205317"/>
              <a:ext cx="4685957" cy="5536433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5EF76DE3-C762-984E-B56F-D1AAA0FCF005}"/>
                </a:ext>
              </a:extLst>
            </p:cNvPr>
            <p:cNvSpPr/>
            <p:nvPr/>
          </p:nvSpPr>
          <p:spPr>
            <a:xfrm>
              <a:off x="1044242" y="1105907"/>
              <a:ext cx="368489" cy="105087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FE2DA54A-F79E-3F4B-BEE7-A278B6BA609B}"/>
                </a:ext>
              </a:extLst>
            </p:cNvPr>
            <p:cNvSpPr/>
            <p:nvPr/>
          </p:nvSpPr>
          <p:spPr>
            <a:xfrm>
              <a:off x="1101651" y="5838181"/>
              <a:ext cx="296089" cy="4920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C72ED0B6-74F6-6441-A4F3-2D8E73DF084D}"/>
                </a:ext>
              </a:extLst>
            </p:cNvPr>
            <p:cNvSpPr/>
            <p:nvPr/>
          </p:nvSpPr>
          <p:spPr>
            <a:xfrm>
              <a:off x="2967944" y="6470763"/>
              <a:ext cx="255390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en-US" altLang="ja-JP" sz="1100" dirty="0">
                  <a:solidFill>
                    <a:srgbClr val="000000"/>
                  </a:solidFill>
                  <a:latin typeface="Helvetica"/>
                  <a:ea typeface="ヒラギノ角ゴ ProN W3" charset="0"/>
                  <a:sym typeface="Gill Sans" charset="0"/>
                </a:rPr>
                <a:t>Collaboration with Dr. Iwasaki, RIKEN</a:t>
              </a:r>
              <a:endParaRPr lang="ja-JP" altLang="en-US" sz="1100"/>
            </a:p>
          </p:txBody>
        </p:sp>
      </p:grp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F98206DD-8B36-E049-9F9E-D6894C3E7B60}"/>
              </a:ext>
            </a:extLst>
          </p:cNvPr>
          <p:cNvCxnSpPr>
            <a:cxnSpLocks/>
          </p:cNvCxnSpPr>
          <p:nvPr/>
        </p:nvCxnSpPr>
        <p:spPr>
          <a:xfrm>
            <a:off x="10907625" y="2640453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6E4DF802-527D-0241-869F-DF4748E439B0}"/>
              </a:ext>
            </a:extLst>
          </p:cNvPr>
          <p:cNvCxnSpPr>
            <a:cxnSpLocks/>
          </p:cNvCxnSpPr>
          <p:nvPr/>
        </p:nvCxnSpPr>
        <p:spPr>
          <a:xfrm>
            <a:off x="10881121" y="3811360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7C1926B-3D60-C44B-82D5-E10E82040987}"/>
              </a:ext>
            </a:extLst>
          </p:cNvPr>
          <p:cNvSpPr txBox="1"/>
          <p:nvPr/>
        </p:nvSpPr>
        <p:spPr>
          <a:xfrm>
            <a:off x="10680641" y="3549750"/>
            <a:ext cx="5870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µm</a:t>
            </a:r>
            <a:endParaRPr kumimoji="1" lang="ja-JP" altLang="en-US" sz="105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9DA491F-D931-634D-A376-D2AA3D0B50F1}"/>
              </a:ext>
            </a:extLst>
          </p:cNvPr>
          <p:cNvSpPr txBox="1"/>
          <p:nvPr/>
        </p:nvSpPr>
        <p:spPr>
          <a:xfrm>
            <a:off x="4284286" y="4323309"/>
            <a:ext cx="1811714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: High value in Hard</a:t>
            </a:r>
            <a:endParaRPr kumimoji="1" lang="en-US" altLang="ja-JP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Blue: Low value in Hard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C8DE32B-6D6B-1147-A1E4-50F6162EF64A}"/>
              </a:ext>
            </a:extLst>
          </p:cNvPr>
          <p:cNvSpPr txBox="1"/>
          <p:nvPr/>
        </p:nvSpPr>
        <p:spPr>
          <a:xfrm>
            <a:off x="4284286" y="5726364"/>
            <a:ext cx="1784463" cy="6001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Ribo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: Ribosome profiling</a:t>
            </a:r>
            <a:endParaRPr kumimoji="1" lang="en-US" altLang="ja-JP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RNA: RNA sequencing</a:t>
            </a:r>
          </a:p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TE: Translation Efficiency</a:t>
            </a:r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674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タイトル 13">
            <a:extLst>
              <a:ext uri="{FF2B5EF4-FFF2-40B4-BE49-F238E27FC236}">
                <a16:creationId xmlns:a16="http://schemas.microsoft.com/office/drawing/2014/main" id="{CB7077B6-6DAF-0B45-B159-E2CD3E4D76E2}"/>
              </a:ext>
            </a:extLst>
          </p:cNvPr>
          <p:cNvSpPr txBox="1">
            <a:spLocks/>
          </p:cNvSpPr>
          <p:nvPr/>
        </p:nvSpPr>
        <p:spPr>
          <a:xfrm>
            <a:off x="0" y="-4595"/>
            <a:ext cx="12192000" cy="1065677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b="1" dirty="0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Hard</a:t>
            </a:r>
            <a:r>
              <a:rPr lang="ja-JP" altLang="en-US" sz="3200" b="1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条件下で</a:t>
            </a:r>
            <a:r>
              <a:rPr lang="en-US" altLang="ja-JP" sz="3200" b="1" dirty="0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Ctip2</a:t>
            </a:r>
            <a:r>
              <a:rPr lang="ja-JP" altLang="en-US" sz="3200" b="1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の翻訳効率</a:t>
            </a:r>
            <a:r>
              <a:rPr lang="en-US" altLang="ja-JP" sz="3200" b="1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 (TE) </a:t>
            </a:r>
            <a:r>
              <a:rPr lang="ja-JP" altLang="en-US" sz="3200" b="1">
                <a:solidFill>
                  <a:srgbClr val="FFFF00"/>
                </a:solidFill>
                <a:latin typeface="Helvetica" pitchFamily="2" charset="0"/>
                <a:ea typeface="+mn-ea"/>
                <a:cs typeface="Helvetica"/>
              </a:rPr>
              <a:t>が低下する</a:t>
            </a:r>
            <a:endParaRPr lang="en-US" altLang="ja-JP" sz="3200" b="1" dirty="0">
              <a:solidFill>
                <a:srgbClr val="FFFF00"/>
              </a:solidFill>
              <a:latin typeface="Helvetica" pitchFamily="2" charset="0"/>
              <a:ea typeface="+mn-ea"/>
              <a:cs typeface="Helvetica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1D48012-CFA1-714B-A9AF-0E51D1008161}"/>
              </a:ext>
            </a:extLst>
          </p:cNvPr>
          <p:cNvGrpSpPr/>
          <p:nvPr/>
        </p:nvGrpSpPr>
        <p:grpSpPr>
          <a:xfrm>
            <a:off x="6249009" y="1205317"/>
            <a:ext cx="5066801" cy="2704814"/>
            <a:chOff x="5119788" y="616325"/>
            <a:chExt cx="5066801" cy="2704814"/>
          </a:xfrm>
        </p:grpSpPr>
        <p:sp>
          <p:nvSpPr>
            <p:cNvPr id="30" name="テキスト ボックス 10">
              <a:extLst>
                <a:ext uri="{FF2B5EF4-FFF2-40B4-BE49-F238E27FC236}">
                  <a16:creationId xmlns:a16="http://schemas.microsoft.com/office/drawing/2014/main" id="{B6C61103-ED96-094C-8748-D9ED9B2ADFC4}"/>
                </a:ext>
              </a:extLst>
            </p:cNvPr>
            <p:cNvSpPr txBox="1"/>
            <p:nvPr/>
          </p:nvSpPr>
          <p:spPr>
            <a:xfrm>
              <a:off x="9081389" y="616529"/>
              <a:ext cx="1105200" cy="3703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100" b="1" dirty="0">
                  <a:solidFill>
                    <a:srgbClr val="00FA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Protein</a:t>
              </a:r>
              <a:r>
                <a:rPr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altLang="ja-JP" sz="1100" b="1" dirty="0">
                  <a:solidFill>
                    <a:srgbClr val="FF4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mRNA</a:t>
              </a:r>
              <a:r>
                <a:rPr lang="en-US" altLang="ja-JP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</a:p>
            <a:p>
              <a:pPr algn="ctr"/>
              <a:r>
                <a:rPr lang="en-US" altLang="ja-JP" sz="1100" b="1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endParaRPr kumimoji="1" lang="ja-JP" altLang="en-US" sz="1100" b="1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982E06C-7FE4-C941-9B96-6B4E6F80EBFB}"/>
                </a:ext>
              </a:extLst>
            </p:cNvPr>
            <p:cNvSpPr txBox="1"/>
            <p:nvPr/>
          </p:nvSpPr>
          <p:spPr>
            <a:xfrm>
              <a:off x="5572617" y="616325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endParaRPr kumimoji="1" lang="ja-JP" altLang="en-US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テキスト ボックス 10">
              <a:extLst>
                <a:ext uri="{FF2B5EF4-FFF2-40B4-BE49-F238E27FC236}">
                  <a16:creationId xmlns:a16="http://schemas.microsoft.com/office/drawing/2014/main" id="{7FC42361-8830-614A-B2DC-EF30F916764E}"/>
                </a:ext>
              </a:extLst>
            </p:cNvPr>
            <p:cNvSpPr txBox="1"/>
            <p:nvPr/>
          </p:nvSpPr>
          <p:spPr>
            <a:xfrm>
              <a:off x="7911799" y="616325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Ctip2</a:t>
              </a:r>
              <a:r>
                <a:rPr lang="en-US" altLang="ja-JP" sz="16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mRNA</a:t>
              </a:r>
              <a:endParaRPr kumimoji="1" lang="ja-JP" altLang="en-US" sz="1600" b="1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テキスト ボックス 10">
              <a:extLst>
                <a:ext uri="{FF2B5EF4-FFF2-40B4-BE49-F238E27FC236}">
                  <a16:creationId xmlns:a16="http://schemas.microsoft.com/office/drawing/2014/main" id="{93749D36-5C0C-F74D-9429-C2A0B9B3B0F6}"/>
                </a:ext>
              </a:extLst>
            </p:cNvPr>
            <p:cNvSpPr txBox="1"/>
            <p:nvPr/>
          </p:nvSpPr>
          <p:spPr>
            <a:xfrm>
              <a:off x="6742208" y="616325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Ctip2</a:t>
              </a:r>
              <a:r>
                <a:rPr lang="en-US" altLang="ja-JP" sz="16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Protein</a:t>
              </a:r>
              <a:endParaRPr kumimoji="1" lang="ja-JP" altLang="en-US" sz="1600" b="1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E76F6FE6-3BFE-AB4C-B339-ED7739986A91}"/>
                </a:ext>
              </a:extLst>
            </p:cNvPr>
            <p:cNvGrpSpPr/>
            <p:nvPr/>
          </p:nvGrpSpPr>
          <p:grpSpPr>
            <a:xfrm>
              <a:off x="5572617" y="1043392"/>
              <a:ext cx="4613972" cy="2277747"/>
              <a:chOff x="5130523" y="4043405"/>
              <a:chExt cx="4613972" cy="2277747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D926BE58-75CD-364D-9726-4206C2A3D9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30523" y="5211704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506EA33E-4138-7846-B8BA-E185EC530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98698" y="5211704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581122A4-8D10-CC45-838F-8C6ABDF1B7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66873" y="5211704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C6447F2A-CFB8-EA45-AB43-69DB82DB5E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35047" y="5211704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9DAC80A0-727A-E44B-A6F5-7F2F831977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30523" y="4043405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49" name="図 48">
                <a:extLst>
                  <a:ext uri="{FF2B5EF4-FFF2-40B4-BE49-F238E27FC236}">
                    <a16:creationId xmlns:a16="http://schemas.microsoft.com/office/drawing/2014/main" id="{D5BBE694-91F1-1445-9D90-2230EA3533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98698" y="4043405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4C74F263-7D44-1449-BA4A-97A9B04385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66873" y="4043405"/>
                <a:ext cx="1109448" cy="1109448"/>
              </a:xfrm>
              <a:prstGeom prst="rect">
                <a:avLst/>
              </a:prstGeom>
            </p:spPr>
          </p:pic>
          <p:pic>
            <p:nvPicPr>
              <p:cNvPr id="51" name="図 50">
                <a:extLst>
                  <a:ext uri="{FF2B5EF4-FFF2-40B4-BE49-F238E27FC236}">
                    <a16:creationId xmlns:a16="http://schemas.microsoft.com/office/drawing/2014/main" id="{DAEF1733-18D6-7B44-9FCF-2D9ABAC84E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35047" y="4043405"/>
                <a:ext cx="1109448" cy="1109448"/>
              </a:xfrm>
              <a:prstGeom prst="rect">
                <a:avLst/>
              </a:prstGeom>
            </p:spPr>
          </p:pic>
        </p:grp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8546A94-4188-0549-90A4-1A7208B5AE2E}"/>
                </a:ext>
              </a:extLst>
            </p:cNvPr>
            <p:cNvSpPr txBox="1"/>
            <p:nvPr/>
          </p:nvSpPr>
          <p:spPr>
            <a:xfrm rot="16200000">
              <a:off x="4752588" y="1410592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Soft</a:t>
              </a:r>
              <a:endParaRPr kumimoji="1" lang="ja-JP" altLang="en-US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0AEB3D3-FB0B-1D41-BF58-7A1754DC2727}"/>
                </a:ext>
              </a:extLst>
            </p:cNvPr>
            <p:cNvSpPr txBox="1"/>
            <p:nvPr/>
          </p:nvSpPr>
          <p:spPr>
            <a:xfrm rot="16200000">
              <a:off x="4752588" y="2583139"/>
              <a:ext cx="11052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Hard</a:t>
              </a:r>
              <a:endParaRPr kumimoji="1" lang="ja-JP" altLang="en-US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テキスト ボックス 10">
            <a:extLst>
              <a:ext uri="{FF2B5EF4-FFF2-40B4-BE49-F238E27FC236}">
                <a16:creationId xmlns:a16="http://schemas.microsoft.com/office/drawing/2014/main" id="{6194B360-FEA3-2D4D-A075-5191A0FAC0A9}"/>
              </a:ext>
            </a:extLst>
          </p:cNvPr>
          <p:cNvSpPr txBox="1"/>
          <p:nvPr/>
        </p:nvSpPr>
        <p:spPr>
          <a:xfrm>
            <a:off x="6964340" y="4185294"/>
            <a:ext cx="1433092" cy="26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Soft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10">
            <a:extLst>
              <a:ext uri="{FF2B5EF4-FFF2-40B4-BE49-F238E27FC236}">
                <a16:creationId xmlns:a16="http://schemas.microsoft.com/office/drawing/2014/main" id="{C9B89130-9C63-8140-98F6-5440E2BD3D06}"/>
              </a:ext>
            </a:extLst>
          </p:cNvPr>
          <p:cNvSpPr txBox="1"/>
          <p:nvPr/>
        </p:nvSpPr>
        <p:spPr>
          <a:xfrm>
            <a:off x="9815323" y="4185294"/>
            <a:ext cx="1433092" cy="26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Hard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FEBFBB3-3BA2-124E-B6E3-A70CCA604009}"/>
              </a:ext>
            </a:extLst>
          </p:cNvPr>
          <p:cNvGrpSpPr/>
          <p:nvPr/>
        </p:nvGrpSpPr>
        <p:grpSpPr>
          <a:xfrm>
            <a:off x="9263821" y="4864595"/>
            <a:ext cx="2464837" cy="1693527"/>
            <a:chOff x="8871938" y="5010367"/>
            <a:chExt cx="2464837" cy="1693527"/>
          </a:xfrm>
        </p:grpSpPr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0D5EBEF9-2EFD-054A-AE93-136D11E63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871938" y="5010367"/>
              <a:ext cx="2464837" cy="1693527"/>
            </a:xfrm>
            <a:prstGeom prst="rect">
              <a:avLst/>
            </a:prstGeom>
          </p:spPr>
        </p:pic>
        <p:sp>
          <p:nvSpPr>
            <p:cNvPr id="44" name="円/楕円 43">
              <a:extLst>
                <a:ext uri="{FF2B5EF4-FFF2-40B4-BE49-F238E27FC236}">
                  <a16:creationId xmlns:a16="http://schemas.microsoft.com/office/drawing/2014/main" id="{CA98889D-241E-B14D-AB0B-C44558614054}"/>
                </a:ext>
              </a:extLst>
            </p:cNvPr>
            <p:cNvSpPr/>
            <p:nvPr/>
          </p:nvSpPr>
          <p:spPr>
            <a:xfrm rot="5400000">
              <a:off x="8990453" y="5671481"/>
              <a:ext cx="1050562" cy="566127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36" name="図 35">
            <a:extLst>
              <a:ext uri="{FF2B5EF4-FFF2-40B4-BE49-F238E27FC236}">
                <a16:creationId xmlns:a16="http://schemas.microsoft.com/office/drawing/2014/main" id="{4791082B-1978-B649-89B4-B4AC0A941E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2335" y="4865610"/>
            <a:ext cx="2464837" cy="1685144"/>
          </a:xfrm>
          <a:prstGeom prst="rect">
            <a:avLst/>
          </a:prstGeom>
        </p:spPr>
      </p:pic>
      <p:sp>
        <p:nvSpPr>
          <p:cNvPr id="38" name="円/楕円 37">
            <a:extLst>
              <a:ext uri="{FF2B5EF4-FFF2-40B4-BE49-F238E27FC236}">
                <a16:creationId xmlns:a16="http://schemas.microsoft.com/office/drawing/2014/main" id="{A80E5BCF-1945-214B-8387-02AB30BC3B1F}"/>
              </a:ext>
            </a:extLst>
          </p:cNvPr>
          <p:cNvSpPr/>
          <p:nvPr/>
        </p:nvSpPr>
        <p:spPr>
          <a:xfrm>
            <a:off x="6767834" y="5708182"/>
            <a:ext cx="1606877" cy="65880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E542FA2-3E0D-FC44-84A5-648F8918F947}"/>
              </a:ext>
            </a:extLst>
          </p:cNvPr>
          <p:cNvSpPr txBox="1"/>
          <p:nvPr/>
        </p:nvSpPr>
        <p:spPr>
          <a:xfrm>
            <a:off x="10145105" y="4963366"/>
            <a:ext cx="1053494" cy="2616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Helvetica" pitchFamily="2" charset="0"/>
              </a:rPr>
              <a:t>Translation </a:t>
            </a:r>
            <a:r>
              <a:rPr lang="ja-JP" altLang="en-US" sz="1100" b="1">
                <a:latin typeface="Helvetica" pitchFamily="2" charset="0"/>
              </a:rPr>
              <a:t>↓</a:t>
            </a:r>
            <a:endParaRPr kumimoji="1" lang="ja-JP" altLang="en-US" sz="1100" b="1">
              <a:latin typeface="Helvetica" pitchFamily="2" charset="0"/>
            </a:endParaRP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7C54A607-3998-614A-B467-0FD8711C436D}"/>
              </a:ext>
            </a:extLst>
          </p:cNvPr>
          <p:cNvCxnSpPr>
            <a:cxnSpLocks/>
          </p:cNvCxnSpPr>
          <p:nvPr/>
        </p:nvCxnSpPr>
        <p:spPr>
          <a:xfrm>
            <a:off x="10987137" y="2640453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3D6D06EA-A5FF-DD48-8E40-FDEBA09D825E}"/>
              </a:ext>
            </a:extLst>
          </p:cNvPr>
          <p:cNvCxnSpPr>
            <a:cxnSpLocks/>
          </p:cNvCxnSpPr>
          <p:nvPr/>
        </p:nvCxnSpPr>
        <p:spPr>
          <a:xfrm>
            <a:off x="10960633" y="3811360"/>
            <a:ext cx="23796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9AE6C14-B83D-7841-8F11-165CAD9460C6}"/>
              </a:ext>
            </a:extLst>
          </p:cNvPr>
          <p:cNvSpPr txBox="1"/>
          <p:nvPr/>
        </p:nvSpPr>
        <p:spPr>
          <a:xfrm>
            <a:off x="10760153" y="3549750"/>
            <a:ext cx="5870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µm</a:t>
            </a:r>
            <a:endParaRPr kumimoji="1" lang="ja-JP" altLang="en-US" sz="105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3A0EE7C3-7297-F44E-BD12-DCE81435B3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6507" y="1205317"/>
            <a:ext cx="4685957" cy="5536433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EC3DE59-2BD7-F644-B95C-1A3E6AFCD93B}"/>
              </a:ext>
            </a:extLst>
          </p:cNvPr>
          <p:cNvGrpSpPr/>
          <p:nvPr/>
        </p:nvGrpSpPr>
        <p:grpSpPr>
          <a:xfrm>
            <a:off x="744442" y="1105907"/>
            <a:ext cx="368489" cy="5224336"/>
            <a:chOff x="744442" y="1105907"/>
            <a:chExt cx="368489" cy="5224336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E4771654-010C-2345-9967-4B4D10A570F3}"/>
                </a:ext>
              </a:extLst>
            </p:cNvPr>
            <p:cNvSpPr/>
            <p:nvPr/>
          </p:nvSpPr>
          <p:spPr>
            <a:xfrm>
              <a:off x="744442" y="1105907"/>
              <a:ext cx="368489" cy="105087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752B91D0-0C61-984A-8F7F-735987E43640}"/>
                </a:ext>
              </a:extLst>
            </p:cNvPr>
            <p:cNvSpPr/>
            <p:nvPr/>
          </p:nvSpPr>
          <p:spPr>
            <a:xfrm>
              <a:off x="801851" y="5838181"/>
              <a:ext cx="296089" cy="4920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0C85A434-DB89-BB4F-83A4-F3DF66058D93}"/>
              </a:ext>
            </a:extLst>
          </p:cNvPr>
          <p:cNvSpPr/>
          <p:nvPr/>
        </p:nvSpPr>
        <p:spPr>
          <a:xfrm>
            <a:off x="2967944" y="6470763"/>
            <a:ext cx="25539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ja-JP" sz="1100" dirty="0">
                <a:solidFill>
                  <a:srgbClr val="000000"/>
                </a:solidFill>
                <a:latin typeface="Helvetica"/>
                <a:ea typeface="ヒラギノ角ゴ ProN W3" charset="0"/>
                <a:sym typeface="Gill Sans" charset="0"/>
              </a:rPr>
              <a:t>Collaboration with Dr. Iwasaki, RIKEN</a:t>
            </a:r>
            <a:endParaRPr lang="ja-JP" altLang="en-US" sz="1100"/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5E0D7895-625B-B145-99D5-E3C6AC958165}"/>
              </a:ext>
            </a:extLst>
          </p:cNvPr>
          <p:cNvGrpSpPr/>
          <p:nvPr/>
        </p:nvGrpSpPr>
        <p:grpSpPr>
          <a:xfrm>
            <a:off x="1361534" y="1108407"/>
            <a:ext cx="368489" cy="5224336"/>
            <a:chOff x="744442" y="1105907"/>
            <a:chExt cx="368489" cy="5224336"/>
          </a:xfrm>
        </p:grpSpPr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C9695579-44C5-3146-B556-08DD157C5A9E}"/>
                </a:ext>
              </a:extLst>
            </p:cNvPr>
            <p:cNvSpPr/>
            <p:nvPr/>
          </p:nvSpPr>
          <p:spPr>
            <a:xfrm>
              <a:off x="744442" y="1105907"/>
              <a:ext cx="368489" cy="105087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EAD828FE-1FB3-9E49-8E6B-CDC2B3489807}"/>
                </a:ext>
              </a:extLst>
            </p:cNvPr>
            <p:cNvSpPr/>
            <p:nvPr/>
          </p:nvSpPr>
          <p:spPr>
            <a:xfrm>
              <a:off x="801851" y="5838181"/>
              <a:ext cx="296089" cy="4920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78CE553-01B1-824B-AC6B-F43606BE77F2}"/>
              </a:ext>
            </a:extLst>
          </p:cNvPr>
          <p:cNvSpPr txBox="1"/>
          <p:nvPr/>
        </p:nvSpPr>
        <p:spPr>
          <a:xfrm>
            <a:off x="4284286" y="5726364"/>
            <a:ext cx="1784463" cy="6001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Ribo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: Ribosome profiling</a:t>
            </a:r>
            <a:endParaRPr kumimoji="1" lang="en-US" altLang="ja-JP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RNA: RNA sequencing</a:t>
            </a:r>
          </a:p>
          <a:p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TE: Translation Efficiency</a:t>
            </a:r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CFE5BD1-9220-614F-A89D-AE0363AB2EAB}"/>
              </a:ext>
            </a:extLst>
          </p:cNvPr>
          <p:cNvSpPr txBox="1"/>
          <p:nvPr/>
        </p:nvSpPr>
        <p:spPr>
          <a:xfrm>
            <a:off x="4284286" y="4323309"/>
            <a:ext cx="1811714" cy="46166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: High value in Hard</a:t>
            </a:r>
            <a:endParaRPr kumimoji="1" lang="en-US" altLang="ja-JP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Blue: Low value in Hard</a:t>
            </a:r>
          </a:p>
        </p:txBody>
      </p:sp>
    </p:spTree>
    <p:extLst>
      <p:ext uri="{BB962C8B-B14F-4D97-AF65-F5344CB8AC3E}">
        <p14:creationId xmlns:p14="http://schemas.microsoft.com/office/powerpoint/2010/main" val="3173184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3">
            <a:extLst>
              <a:ext uri="{FF2B5EF4-FFF2-40B4-BE49-F238E27FC236}">
                <a16:creationId xmlns:a16="http://schemas.microsoft.com/office/drawing/2014/main" id="{F27405B7-CB4C-9F48-B68C-A3FFFA049768}"/>
              </a:ext>
            </a:extLst>
          </p:cNvPr>
          <p:cNvSpPr txBox="1">
            <a:spLocks/>
          </p:cNvSpPr>
          <p:nvPr/>
        </p:nvSpPr>
        <p:spPr>
          <a:xfrm>
            <a:off x="0" y="-4595"/>
            <a:ext cx="12192000" cy="905479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Ctip2 ORF</a:t>
            </a:r>
            <a:r>
              <a:rPr lang="ja-JP" altLang="en-US" sz="3200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上流にリボソーム結合領域が存在する</a:t>
            </a:r>
            <a:endParaRPr lang="en-US" altLang="ja-JP" sz="3200" b="1" dirty="0">
              <a:solidFill>
                <a:srgbClr val="FFFF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C3BB0BD-2E56-A642-90C3-5E71BAF57966}"/>
              </a:ext>
            </a:extLst>
          </p:cNvPr>
          <p:cNvGrpSpPr/>
          <p:nvPr/>
        </p:nvGrpSpPr>
        <p:grpSpPr>
          <a:xfrm>
            <a:off x="2801530" y="1794515"/>
            <a:ext cx="3637300" cy="2182380"/>
            <a:chOff x="1437503" y="867048"/>
            <a:chExt cx="4572000" cy="2743200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2DC1D13D-6E7C-7A41-89DB-CA9247CD6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7503" y="867048"/>
              <a:ext cx="4572000" cy="2743200"/>
            </a:xfrm>
            <a:prstGeom prst="rect">
              <a:avLst/>
            </a:prstGeom>
          </p:spPr>
        </p:pic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B35EA426-3BE0-134B-A417-0131A37E23F4}"/>
                </a:ext>
              </a:extLst>
            </p:cNvPr>
            <p:cNvSpPr/>
            <p:nvPr/>
          </p:nvSpPr>
          <p:spPr>
            <a:xfrm>
              <a:off x="4666779" y="1627297"/>
              <a:ext cx="220662" cy="22066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15">
              <a:extLst>
                <a:ext uri="{FF2B5EF4-FFF2-40B4-BE49-F238E27FC236}">
                  <a16:creationId xmlns:a16="http://schemas.microsoft.com/office/drawing/2014/main" id="{9C16F790-0625-FF48-8847-6908A6A3D380}"/>
                </a:ext>
              </a:extLst>
            </p:cNvPr>
            <p:cNvSpPr/>
            <p:nvPr/>
          </p:nvSpPr>
          <p:spPr>
            <a:xfrm>
              <a:off x="4850497" y="2657311"/>
              <a:ext cx="220662" cy="220662"/>
            </a:xfrm>
            <a:prstGeom prst="ellipse">
              <a:avLst/>
            </a:prstGeom>
            <a:noFill/>
            <a:ln w="19050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2102755-088C-3540-8A10-358DB33A4221}"/>
              </a:ext>
            </a:extLst>
          </p:cNvPr>
          <p:cNvGrpSpPr/>
          <p:nvPr/>
        </p:nvGrpSpPr>
        <p:grpSpPr>
          <a:xfrm>
            <a:off x="7481913" y="1794515"/>
            <a:ext cx="3637300" cy="2182380"/>
            <a:chOff x="6627341" y="867048"/>
            <a:chExt cx="4572000" cy="2743200"/>
          </a:xfrm>
        </p:grpSpPr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F9D67C39-563D-1F46-9D16-6BE98993B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27341" y="867048"/>
              <a:ext cx="4572000" cy="2743200"/>
            </a:xfrm>
            <a:prstGeom prst="rect">
              <a:avLst/>
            </a:prstGeom>
          </p:spPr>
        </p:pic>
        <p:sp>
          <p:nvSpPr>
            <p:cNvPr id="11" name="Oval 2">
              <a:extLst>
                <a:ext uri="{FF2B5EF4-FFF2-40B4-BE49-F238E27FC236}">
                  <a16:creationId xmlns:a16="http://schemas.microsoft.com/office/drawing/2014/main" id="{874C4CC8-A60C-FF4C-A870-DB294DF7BFDA}"/>
                </a:ext>
              </a:extLst>
            </p:cNvPr>
            <p:cNvSpPr/>
            <p:nvPr/>
          </p:nvSpPr>
          <p:spPr>
            <a:xfrm>
              <a:off x="9856791" y="1037921"/>
              <a:ext cx="220662" cy="22066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6">
              <a:extLst>
                <a:ext uri="{FF2B5EF4-FFF2-40B4-BE49-F238E27FC236}">
                  <a16:creationId xmlns:a16="http://schemas.microsoft.com/office/drawing/2014/main" id="{FBA8A732-8D74-D946-A30A-7C5D76CCE798}"/>
                </a:ext>
              </a:extLst>
            </p:cNvPr>
            <p:cNvSpPr/>
            <p:nvPr/>
          </p:nvSpPr>
          <p:spPr>
            <a:xfrm>
              <a:off x="10031273" y="2282958"/>
              <a:ext cx="220662" cy="220662"/>
            </a:xfrm>
            <a:prstGeom prst="ellipse">
              <a:avLst/>
            </a:prstGeom>
            <a:noFill/>
            <a:ln w="19050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40857ED-2587-BE42-90CA-1F501AD52CD7}"/>
              </a:ext>
            </a:extLst>
          </p:cNvPr>
          <p:cNvGrpSpPr/>
          <p:nvPr/>
        </p:nvGrpSpPr>
        <p:grpSpPr>
          <a:xfrm>
            <a:off x="2801530" y="4215395"/>
            <a:ext cx="3637300" cy="2182380"/>
            <a:chOff x="1437503" y="3787346"/>
            <a:chExt cx="4572000" cy="2743200"/>
          </a:xfrm>
        </p:grpSpPr>
        <p:pic>
          <p:nvPicPr>
            <p:cNvPr id="14" name="Picture 9">
              <a:extLst>
                <a:ext uri="{FF2B5EF4-FFF2-40B4-BE49-F238E27FC236}">
                  <a16:creationId xmlns:a16="http://schemas.microsoft.com/office/drawing/2014/main" id="{7F1BCE9D-9098-5845-9C45-70D4B6AC7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37503" y="3787346"/>
              <a:ext cx="4572000" cy="2743200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C5DDA8B-8948-2B48-B2A3-EE261D4A9C79}"/>
                </a:ext>
              </a:extLst>
            </p:cNvPr>
            <p:cNvSpPr/>
            <p:nvPr/>
          </p:nvSpPr>
          <p:spPr>
            <a:xfrm>
              <a:off x="4666780" y="5230703"/>
              <a:ext cx="220662" cy="22066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7">
              <a:extLst>
                <a:ext uri="{FF2B5EF4-FFF2-40B4-BE49-F238E27FC236}">
                  <a16:creationId xmlns:a16="http://schemas.microsoft.com/office/drawing/2014/main" id="{0EEF3D06-5725-E34B-AF97-71DB064B891D}"/>
                </a:ext>
              </a:extLst>
            </p:cNvPr>
            <p:cNvSpPr/>
            <p:nvPr/>
          </p:nvSpPr>
          <p:spPr>
            <a:xfrm>
              <a:off x="4841261" y="5545840"/>
              <a:ext cx="220662" cy="220662"/>
            </a:xfrm>
            <a:prstGeom prst="ellipse">
              <a:avLst/>
            </a:prstGeom>
            <a:noFill/>
            <a:ln w="19050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6BBFB21-CBCE-BA44-8A01-F5863B17D3C7}"/>
              </a:ext>
            </a:extLst>
          </p:cNvPr>
          <p:cNvGrpSpPr/>
          <p:nvPr/>
        </p:nvGrpSpPr>
        <p:grpSpPr>
          <a:xfrm>
            <a:off x="7481913" y="4215395"/>
            <a:ext cx="3637300" cy="2182380"/>
            <a:chOff x="6627341" y="3787346"/>
            <a:chExt cx="4572000" cy="2743200"/>
          </a:xfrm>
        </p:grpSpPr>
        <p:pic>
          <p:nvPicPr>
            <p:cNvPr id="18" name="Picture 13">
              <a:extLst>
                <a:ext uri="{FF2B5EF4-FFF2-40B4-BE49-F238E27FC236}">
                  <a16:creationId xmlns:a16="http://schemas.microsoft.com/office/drawing/2014/main" id="{31A55C0E-1AC7-BC44-9960-BB7469E6A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27341" y="3787346"/>
              <a:ext cx="4572000" cy="2743200"/>
            </a:xfrm>
            <a:prstGeom prst="rect">
              <a:avLst/>
            </a:prstGeom>
          </p:spPr>
        </p:pic>
        <p:sp>
          <p:nvSpPr>
            <p:cNvPr id="19" name="Oval 12">
              <a:extLst>
                <a:ext uri="{FF2B5EF4-FFF2-40B4-BE49-F238E27FC236}">
                  <a16:creationId xmlns:a16="http://schemas.microsoft.com/office/drawing/2014/main" id="{85E69366-A025-9143-8930-A813875E9BCD}"/>
                </a:ext>
              </a:extLst>
            </p:cNvPr>
            <p:cNvSpPr/>
            <p:nvPr/>
          </p:nvSpPr>
          <p:spPr>
            <a:xfrm>
              <a:off x="9856791" y="4202012"/>
              <a:ext cx="220662" cy="22066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DC0BAD2A-C4D0-124F-BB89-553F6A3EB243}"/>
                </a:ext>
              </a:extLst>
            </p:cNvPr>
            <p:cNvSpPr/>
            <p:nvPr/>
          </p:nvSpPr>
          <p:spPr>
            <a:xfrm>
              <a:off x="10031273" y="5325178"/>
              <a:ext cx="220662" cy="220662"/>
            </a:xfrm>
            <a:prstGeom prst="ellipse">
              <a:avLst/>
            </a:prstGeom>
            <a:noFill/>
            <a:ln w="19050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3">
            <a:extLst>
              <a:ext uri="{FF2B5EF4-FFF2-40B4-BE49-F238E27FC236}">
                <a16:creationId xmlns:a16="http://schemas.microsoft.com/office/drawing/2014/main" id="{E7CFF55B-3C78-9B45-AFC2-A921BBA13A53}"/>
              </a:ext>
            </a:extLst>
          </p:cNvPr>
          <p:cNvSpPr txBox="1"/>
          <p:nvPr/>
        </p:nvSpPr>
        <p:spPr>
          <a:xfrm>
            <a:off x="342052" y="1013957"/>
            <a:ext cx="17867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Start codon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NM_001079883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(Ctip2 variant1)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12h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54781B7-29BE-0F43-AC3D-6E98FC74A0ED}"/>
              </a:ext>
            </a:extLst>
          </p:cNvPr>
          <p:cNvSpPr/>
          <p:nvPr/>
        </p:nvSpPr>
        <p:spPr>
          <a:xfrm>
            <a:off x="5546163" y="3976895"/>
            <a:ext cx="794808" cy="216282"/>
          </a:xfrm>
          <a:prstGeom prst="rect">
            <a:avLst/>
          </a:prstGeom>
          <a:solidFill>
            <a:srgbClr val="00FA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Ctip2 ORF</a:t>
            </a:r>
            <a:endParaRPr kumimoji="1" lang="ja-JP" altLang="en-U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8C51436-3659-4C43-ABD0-5252C535E0A1}"/>
              </a:ext>
            </a:extLst>
          </p:cNvPr>
          <p:cNvSpPr/>
          <p:nvPr/>
        </p:nvSpPr>
        <p:spPr>
          <a:xfrm>
            <a:off x="5546163" y="6327214"/>
            <a:ext cx="794808" cy="216282"/>
          </a:xfrm>
          <a:prstGeom prst="rect">
            <a:avLst/>
          </a:prstGeom>
          <a:solidFill>
            <a:srgbClr val="00FA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Ctip2 ORF</a:t>
            </a:r>
            <a:endParaRPr kumimoji="1" lang="ja-JP" altLang="en-U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52D4884-86FA-F84D-9CDE-4D937892E925}"/>
              </a:ext>
            </a:extLst>
          </p:cNvPr>
          <p:cNvSpPr/>
          <p:nvPr/>
        </p:nvSpPr>
        <p:spPr>
          <a:xfrm>
            <a:off x="10247292" y="3934068"/>
            <a:ext cx="794808" cy="216282"/>
          </a:xfrm>
          <a:prstGeom prst="rect">
            <a:avLst/>
          </a:prstGeom>
          <a:solidFill>
            <a:srgbClr val="00FA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Ctip2 ORF</a:t>
            </a:r>
            <a:endParaRPr kumimoji="1" lang="ja-JP" altLang="en-U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0F53A24-1B54-D540-98B9-18C0E2DF82C6}"/>
              </a:ext>
            </a:extLst>
          </p:cNvPr>
          <p:cNvSpPr/>
          <p:nvPr/>
        </p:nvSpPr>
        <p:spPr>
          <a:xfrm>
            <a:off x="10247292" y="6284387"/>
            <a:ext cx="794808" cy="216282"/>
          </a:xfrm>
          <a:prstGeom prst="rect">
            <a:avLst/>
          </a:prstGeom>
          <a:solidFill>
            <a:srgbClr val="00FA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Ctip2 ORF</a:t>
            </a:r>
            <a:endParaRPr kumimoji="1" lang="ja-JP" altLang="en-U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10">
            <a:extLst>
              <a:ext uri="{FF2B5EF4-FFF2-40B4-BE49-F238E27FC236}">
                <a16:creationId xmlns:a16="http://schemas.microsoft.com/office/drawing/2014/main" id="{941C708E-8B75-4249-B1F1-868D9C3BC266}"/>
              </a:ext>
            </a:extLst>
          </p:cNvPr>
          <p:cNvSpPr txBox="1"/>
          <p:nvPr/>
        </p:nvSpPr>
        <p:spPr>
          <a:xfrm>
            <a:off x="3077093" y="1221200"/>
            <a:ext cx="3263877" cy="26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Soft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10">
            <a:extLst>
              <a:ext uri="{FF2B5EF4-FFF2-40B4-BE49-F238E27FC236}">
                <a16:creationId xmlns:a16="http://schemas.microsoft.com/office/drawing/2014/main" id="{7F59E01C-B6A3-484A-90A2-EE4C4AECCBD8}"/>
              </a:ext>
            </a:extLst>
          </p:cNvPr>
          <p:cNvSpPr txBox="1"/>
          <p:nvPr/>
        </p:nvSpPr>
        <p:spPr>
          <a:xfrm>
            <a:off x="7743814" y="1221200"/>
            <a:ext cx="3298286" cy="26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Hard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10">
            <a:extLst>
              <a:ext uri="{FF2B5EF4-FFF2-40B4-BE49-F238E27FC236}">
                <a16:creationId xmlns:a16="http://schemas.microsoft.com/office/drawing/2014/main" id="{514C23C7-0C1D-5B40-AC43-58CA26306DD6}"/>
              </a:ext>
            </a:extLst>
          </p:cNvPr>
          <p:cNvSpPr txBox="1"/>
          <p:nvPr/>
        </p:nvSpPr>
        <p:spPr>
          <a:xfrm>
            <a:off x="2502568" y="1648794"/>
            <a:ext cx="448282" cy="2622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10">
            <a:extLst>
              <a:ext uri="{FF2B5EF4-FFF2-40B4-BE49-F238E27FC236}">
                <a16:creationId xmlns:a16="http://schemas.microsoft.com/office/drawing/2014/main" id="{A9CD4529-4DBF-6443-8F32-9575AC93D28F}"/>
              </a:ext>
            </a:extLst>
          </p:cNvPr>
          <p:cNvSpPr txBox="1"/>
          <p:nvPr/>
        </p:nvSpPr>
        <p:spPr>
          <a:xfrm>
            <a:off x="2500276" y="4122616"/>
            <a:ext cx="448282" cy="2622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#4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10">
            <a:extLst>
              <a:ext uri="{FF2B5EF4-FFF2-40B4-BE49-F238E27FC236}">
                <a16:creationId xmlns:a16="http://schemas.microsoft.com/office/drawing/2014/main" id="{7E91B940-E785-1744-9337-D2C7E8B7F59E}"/>
              </a:ext>
            </a:extLst>
          </p:cNvPr>
          <p:cNvSpPr txBox="1"/>
          <p:nvPr/>
        </p:nvSpPr>
        <p:spPr>
          <a:xfrm>
            <a:off x="7108452" y="1663389"/>
            <a:ext cx="448282" cy="2622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10">
            <a:extLst>
              <a:ext uri="{FF2B5EF4-FFF2-40B4-BE49-F238E27FC236}">
                <a16:creationId xmlns:a16="http://schemas.microsoft.com/office/drawing/2014/main" id="{C70803EF-419C-1747-9B80-0299CAD6E461}"/>
              </a:ext>
            </a:extLst>
          </p:cNvPr>
          <p:cNvSpPr txBox="1"/>
          <p:nvPr/>
        </p:nvSpPr>
        <p:spPr>
          <a:xfrm>
            <a:off x="7106160" y="4137211"/>
            <a:ext cx="448282" cy="2622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#5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15">
            <a:extLst>
              <a:ext uri="{FF2B5EF4-FFF2-40B4-BE49-F238E27FC236}">
                <a16:creationId xmlns:a16="http://schemas.microsoft.com/office/drawing/2014/main" id="{B7F8FA9D-B2C7-9647-9D39-72724DB3E052}"/>
              </a:ext>
            </a:extLst>
          </p:cNvPr>
          <p:cNvSpPr/>
          <p:nvPr/>
        </p:nvSpPr>
        <p:spPr>
          <a:xfrm>
            <a:off x="376470" y="2885705"/>
            <a:ext cx="175550" cy="175550"/>
          </a:xfrm>
          <a:prstGeom prst="ellipse">
            <a:avLst/>
          </a:prstGeom>
          <a:noFill/>
          <a:ln w="19050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FAF802-C284-2E44-A75A-2A9EEF3794B6}"/>
              </a:ext>
            </a:extLst>
          </p:cNvPr>
          <p:cNvSpPr txBox="1"/>
          <p:nvPr/>
        </p:nvSpPr>
        <p:spPr>
          <a:xfrm>
            <a:off x="713038" y="2788814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Start codon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827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3">
            <a:extLst>
              <a:ext uri="{FF2B5EF4-FFF2-40B4-BE49-F238E27FC236}">
                <a16:creationId xmlns:a16="http://schemas.microsoft.com/office/drawing/2014/main" id="{F27405B7-CB4C-9F48-B68C-A3FFFA049768}"/>
              </a:ext>
            </a:extLst>
          </p:cNvPr>
          <p:cNvSpPr txBox="1">
            <a:spLocks/>
          </p:cNvSpPr>
          <p:nvPr/>
        </p:nvSpPr>
        <p:spPr>
          <a:xfrm>
            <a:off x="0" y="-4595"/>
            <a:ext cx="12192000" cy="905479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Ctip2 ORF</a:t>
            </a:r>
            <a:r>
              <a:rPr lang="ja-JP" altLang="en-US" sz="3200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上流の</a:t>
            </a:r>
            <a:r>
              <a:rPr lang="en-US" altLang="ja-JP" sz="3200" b="1" dirty="0" err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uORF</a:t>
            </a:r>
            <a:r>
              <a:rPr lang="ja-JP" altLang="en-US" sz="3200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から短いフラグメントが産生される</a:t>
            </a:r>
            <a:endParaRPr lang="en-US" altLang="ja-JP" sz="3200" b="1" dirty="0">
              <a:solidFill>
                <a:srgbClr val="FFFF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F79931A9-FA94-884F-8CC6-A7935DA73142}"/>
              </a:ext>
            </a:extLst>
          </p:cNvPr>
          <p:cNvGrpSpPr/>
          <p:nvPr/>
        </p:nvGrpSpPr>
        <p:grpSpPr>
          <a:xfrm>
            <a:off x="62535" y="1122996"/>
            <a:ext cx="4571675" cy="2743005"/>
            <a:chOff x="334271" y="1267292"/>
            <a:chExt cx="3637300" cy="2182380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C8F94943-486E-B746-B1A9-C9ADBE56EFE4}"/>
                </a:ext>
              </a:extLst>
            </p:cNvPr>
            <p:cNvGrpSpPr/>
            <p:nvPr/>
          </p:nvGrpSpPr>
          <p:grpSpPr>
            <a:xfrm>
              <a:off x="334271" y="1267292"/>
              <a:ext cx="3637300" cy="2182380"/>
              <a:chOff x="6627341" y="867048"/>
              <a:chExt cx="4572000" cy="2743200"/>
            </a:xfrm>
          </p:grpSpPr>
          <p:pic>
            <p:nvPicPr>
              <p:cNvPr id="38" name="Picture 11">
                <a:extLst>
                  <a:ext uri="{FF2B5EF4-FFF2-40B4-BE49-F238E27FC236}">
                    <a16:creationId xmlns:a16="http://schemas.microsoft.com/office/drawing/2014/main" id="{59B14EA6-543B-B549-9F3E-439A367C83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27341" y="867048"/>
                <a:ext cx="4572000" cy="2743200"/>
              </a:xfrm>
              <a:prstGeom prst="rect">
                <a:avLst/>
              </a:prstGeom>
            </p:spPr>
          </p:pic>
          <p:sp>
            <p:nvSpPr>
              <p:cNvPr id="39" name="Oval 2">
                <a:extLst>
                  <a:ext uri="{FF2B5EF4-FFF2-40B4-BE49-F238E27FC236}">
                    <a16:creationId xmlns:a16="http://schemas.microsoft.com/office/drawing/2014/main" id="{3B2CABCE-8DB1-0A49-9AAA-3EC89AEBB8CC}"/>
                  </a:ext>
                </a:extLst>
              </p:cNvPr>
              <p:cNvSpPr/>
              <p:nvPr/>
            </p:nvSpPr>
            <p:spPr>
              <a:xfrm>
                <a:off x="9856791" y="1037921"/>
                <a:ext cx="220662" cy="220662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16">
                <a:extLst>
                  <a:ext uri="{FF2B5EF4-FFF2-40B4-BE49-F238E27FC236}">
                    <a16:creationId xmlns:a16="http://schemas.microsoft.com/office/drawing/2014/main" id="{77F432AD-BC1E-2141-AC32-66195814D9E9}"/>
                  </a:ext>
                </a:extLst>
              </p:cNvPr>
              <p:cNvSpPr/>
              <p:nvPr/>
            </p:nvSpPr>
            <p:spPr>
              <a:xfrm>
                <a:off x="10031273" y="2282958"/>
                <a:ext cx="220662" cy="220662"/>
              </a:xfrm>
              <a:prstGeom prst="ellipse">
                <a:avLst/>
              </a:prstGeom>
              <a:noFill/>
              <a:ln w="19050">
                <a:solidFill>
                  <a:srgbClr val="0432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2EEABA91-7128-9F42-83B0-BE4A54E0A161}"/>
                </a:ext>
              </a:extLst>
            </p:cNvPr>
            <p:cNvSpPr/>
            <p:nvPr/>
          </p:nvSpPr>
          <p:spPr>
            <a:xfrm>
              <a:off x="2916555" y="2913017"/>
              <a:ext cx="314361" cy="444137"/>
            </a:xfrm>
            <a:prstGeom prst="rect">
              <a:avLst/>
            </a:prstGeom>
            <a:noFill/>
            <a:ln w="222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C8D64A6-F1EC-A04F-80AB-C4AF86817FA0}"/>
              </a:ext>
            </a:extLst>
          </p:cNvPr>
          <p:cNvGrpSpPr/>
          <p:nvPr/>
        </p:nvGrpSpPr>
        <p:grpSpPr>
          <a:xfrm>
            <a:off x="5512733" y="1024982"/>
            <a:ext cx="6116115" cy="2667000"/>
            <a:chOff x="5512733" y="1024982"/>
            <a:chExt cx="6116115" cy="2667000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FA493573-6C49-9E4B-B6E7-B78D30024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36048" y="1024982"/>
              <a:ext cx="5892800" cy="2667000"/>
            </a:xfrm>
            <a:prstGeom prst="rect">
              <a:avLst/>
            </a:prstGeom>
          </p:spPr>
        </p:pic>
        <p:sp>
          <p:nvSpPr>
            <p:cNvPr id="48" name="Oval 2">
              <a:extLst>
                <a:ext uri="{FF2B5EF4-FFF2-40B4-BE49-F238E27FC236}">
                  <a16:creationId xmlns:a16="http://schemas.microsoft.com/office/drawing/2014/main" id="{7902408C-5228-9147-9074-BDB26D2DAD7D}"/>
                </a:ext>
              </a:extLst>
            </p:cNvPr>
            <p:cNvSpPr/>
            <p:nvPr/>
          </p:nvSpPr>
          <p:spPr>
            <a:xfrm>
              <a:off x="5512733" y="1122996"/>
              <a:ext cx="220646" cy="22064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3A267ACC-5410-9B44-8990-4E7B4885D4FD}"/>
                </a:ext>
              </a:extLst>
            </p:cNvPr>
            <p:cNvSpPr/>
            <p:nvPr/>
          </p:nvSpPr>
          <p:spPr>
            <a:xfrm>
              <a:off x="8555674" y="3201514"/>
              <a:ext cx="3073173" cy="216282"/>
            </a:xfrm>
            <a:prstGeom prst="rect">
              <a:avLst/>
            </a:prstGeom>
            <a:solidFill>
              <a:srgbClr val="00FA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Ctip2 ORF</a:t>
              </a:r>
              <a:endParaRPr kumimoji="1" lang="ja-JP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D9420B83-0353-1A45-83B7-53570904F26F}"/>
                </a:ext>
              </a:extLst>
            </p:cNvPr>
            <p:cNvSpPr/>
            <p:nvPr/>
          </p:nvSpPr>
          <p:spPr>
            <a:xfrm>
              <a:off x="6319190" y="3201514"/>
              <a:ext cx="794808" cy="216282"/>
            </a:xfrm>
            <a:prstGeom prst="rect">
              <a:avLst/>
            </a:prstGeom>
            <a:solidFill>
              <a:srgbClr val="7EB1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0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uORF</a:t>
              </a:r>
              <a:endParaRPr kumimoji="1" lang="ja-JP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8714F2F-00B1-4042-9984-DCF734ABF570}"/>
              </a:ext>
            </a:extLst>
          </p:cNvPr>
          <p:cNvGrpSpPr/>
          <p:nvPr/>
        </p:nvGrpSpPr>
        <p:grpSpPr>
          <a:xfrm>
            <a:off x="5355048" y="3816080"/>
            <a:ext cx="6273800" cy="2832100"/>
            <a:chOff x="5355048" y="3816080"/>
            <a:chExt cx="6273800" cy="2832100"/>
          </a:xfrm>
        </p:grpSpPr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BD03AFC-3ACD-A143-932E-4A5E0A0E2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5048" y="3816080"/>
              <a:ext cx="6273800" cy="2832100"/>
            </a:xfrm>
            <a:prstGeom prst="rect">
              <a:avLst/>
            </a:prstGeom>
          </p:spPr>
        </p:pic>
        <p:sp>
          <p:nvSpPr>
            <p:cNvPr id="49" name="Oval 16">
              <a:extLst>
                <a:ext uri="{FF2B5EF4-FFF2-40B4-BE49-F238E27FC236}">
                  <a16:creationId xmlns:a16="http://schemas.microsoft.com/office/drawing/2014/main" id="{217291A7-A5D7-7B49-90FC-1CDEDFA674A5}"/>
                </a:ext>
              </a:extLst>
            </p:cNvPr>
            <p:cNvSpPr/>
            <p:nvPr/>
          </p:nvSpPr>
          <p:spPr>
            <a:xfrm>
              <a:off x="5515402" y="3885588"/>
              <a:ext cx="220646" cy="220646"/>
            </a:xfrm>
            <a:prstGeom prst="ellipse">
              <a:avLst/>
            </a:prstGeom>
            <a:noFill/>
            <a:ln w="19050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383FBA8A-A3E3-8749-80DE-526B6FDBCDBC}"/>
                </a:ext>
              </a:extLst>
            </p:cNvPr>
            <p:cNvSpPr/>
            <p:nvPr/>
          </p:nvSpPr>
          <p:spPr>
            <a:xfrm>
              <a:off x="8576614" y="5948138"/>
              <a:ext cx="3052233" cy="216282"/>
            </a:xfrm>
            <a:prstGeom prst="rect">
              <a:avLst/>
            </a:prstGeom>
            <a:solidFill>
              <a:srgbClr val="00FA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Ctip2 ORF</a:t>
              </a:r>
              <a:endParaRPr kumimoji="1" lang="ja-JP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457C167-2E61-B746-A988-CF5BAADB90B4}"/>
              </a:ext>
            </a:extLst>
          </p:cNvPr>
          <p:cNvGrpSpPr/>
          <p:nvPr/>
        </p:nvGrpSpPr>
        <p:grpSpPr>
          <a:xfrm>
            <a:off x="5897217" y="3570798"/>
            <a:ext cx="5731630" cy="356713"/>
            <a:chOff x="5897217" y="3885588"/>
            <a:chExt cx="5731630" cy="356713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AB7F8E43-713E-BE47-9493-AB39838F78D2}"/>
                </a:ext>
              </a:extLst>
            </p:cNvPr>
            <p:cNvGrpSpPr/>
            <p:nvPr/>
          </p:nvGrpSpPr>
          <p:grpSpPr>
            <a:xfrm>
              <a:off x="5897217" y="3885588"/>
              <a:ext cx="5731630" cy="108896"/>
              <a:chOff x="5897217" y="3885588"/>
              <a:chExt cx="5731630" cy="108896"/>
            </a:xfrm>
          </p:grpSpPr>
          <p:cxnSp>
            <p:nvCxnSpPr>
              <p:cNvPr id="8" name="直線コネクタ 7">
                <a:extLst>
                  <a:ext uri="{FF2B5EF4-FFF2-40B4-BE49-F238E27FC236}">
                    <a16:creationId xmlns:a16="http://schemas.microsoft.com/office/drawing/2014/main" id="{1F64D860-CEBD-6C4E-A352-F19A357491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97217" y="3885588"/>
                <a:ext cx="573163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コネクタ 11">
                <a:extLst>
                  <a:ext uri="{FF2B5EF4-FFF2-40B4-BE49-F238E27FC236}">
                    <a16:creationId xmlns:a16="http://schemas.microsoft.com/office/drawing/2014/main" id="{643BDFE2-04AF-E844-A7CE-C306BEC5CA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55674" y="3885588"/>
                <a:ext cx="0" cy="10889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2DCAFD8-DECE-1941-BB7F-9D3AC80E1B5D}"/>
                </a:ext>
              </a:extLst>
            </p:cNvPr>
            <p:cNvSpPr txBox="1"/>
            <p:nvPr/>
          </p:nvSpPr>
          <p:spPr>
            <a:xfrm>
              <a:off x="8434588" y="393452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1" lang="ja-JP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AD2D3E10-85B2-A34D-BE61-179C99454BA5}"/>
              </a:ext>
            </a:extLst>
          </p:cNvPr>
          <p:cNvGrpSpPr/>
          <p:nvPr/>
        </p:nvGrpSpPr>
        <p:grpSpPr>
          <a:xfrm>
            <a:off x="5897217" y="6307638"/>
            <a:ext cx="5731630" cy="356713"/>
            <a:chOff x="5897217" y="3885588"/>
            <a:chExt cx="5731630" cy="356713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4E7FA881-72BA-CA40-B934-00A05D285D0F}"/>
                </a:ext>
              </a:extLst>
            </p:cNvPr>
            <p:cNvGrpSpPr/>
            <p:nvPr/>
          </p:nvGrpSpPr>
          <p:grpSpPr>
            <a:xfrm>
              <a:off x="5897217" y="3885588"/>
              <a:ext cx="5731630" cy="108896"/>
              <a:chOff x="5897217" y="3885588"/>
              <a:chExt cx="5731630" cy="108896"/>
            </a:xfrm>
          </p:grpSpPr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0B243B7E-AEA4-8F41-A134-78C90CE619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97217" y="3885588"/>
                <a:ext cx="573163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線コネクタ 35">
                <a:extLst>
                  <a:ext uri="{FF2B5EF4-FFF2-40B4-BE49-F238E27FC236}">
                    <a16:creationId xmlns:a16="http://schemas.microsoft.com/office/drawing/2014/main" id="{3D5DF0D2-9DDB-9D4E-B306-078E2E0364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55674" y="3885588"/>
                <a:ext cx="0" cy="10889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56C9E1F-7E2E-074E-B5F4-EB742D4B27FF}"/>
                </a:ext>
              </a:extLst>
            </p:cNvPr>
            <p:cNvSpPr txBox="1"/>
            <p:nvPr/>
          </p:nvSpPr>
          <p:spPr>
            <a:xfrm>
              <a:off x="8434588" y="393452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1" lang="ja-JP" alt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47514F20-838D-FB40-82B4-4180D04B8360}"/>
              </a:ext>
            </a:extLst>
          </p:cNvPr>
          <p:cNvSpPr/>
          <p:nvPr/>
        </p:nvSpPr>
        <p:spPr>
          <a:xfrm>
            <a:off x="6139283" y="1587830"/>
            <a:ext cx="395116" cy="22242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4341665B-9938-C54A-8AFA-CB1D9F986674}"/>
              </a:ext>
            </a:extLst>
          </p:cNvPr>
          <p:cNvSpPr/>
          <p:nvPr/>
        </p:nvSpPr>
        <p:spPr>
          <a:xfrm>
            <a:off x="8521082" y="1586774"/>
            <a:ext cx="395116" cy="22242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A5729EB-F1FE-674A-8618-85E8A5DB788C}"/>
              </a:ext>
            </a:extLst>
          </p:cNvPr>
          <p:cNvSpPr/>
          <p:nvPr/>
        </p:nvSpPr>
        <p:spPr>
          <a:xfrm>
            <a:off x="8529161" y="4627618"/>
            <a:ext cx="395116" cy="22242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B0BCE9A-4E42-EB4F-9BD6-EDA5E8F0B7F4}"/>
              </a:ext>
            </a:extLst>
          </p:cNvPr>
          <p:cNvSpPr txBox="1"/>
          <p:nvPr/>
        </p:nvSpPr>
        <p:spPr>
          <a:xfrm>
            <a:off x="509452" y="4504775"/>
            <a:ext cx="39841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err="1">
                <a:latin typeface="Arial" panose="020B0604020202020204" pitchFamily="34" charset="0"/>
                <a:cs typeface="Arial" panose="020B0604020202020204" pitchFamily="34" charset="0"/>
              </a:rPr>
              <a:t>uORF</a:t>
            </a:r>
            <a:endParaRPr kumimoji="1" lang="en-US" altLang="ja-JP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Upstream open reading frame</a:t>
            </a:r>
          </a:p>
          <a:p>
            <a:r>
              <a:rPr kumimoji="1" lang="ja-JP" altLang="en-US">
                <a:latin typeface="Arial" panose="020B0604020202020204" pitchFamily="34" charset="0"/>
                <a:cs typeface="Arial" panose="020B0604020202020204" pitchFamily="34" charset="0"/>
              </a:rPr>
              <a:t>タンパク質や短いペプチドをコードする可能性があり、主要な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ORF (</a:t>
            </a:r>
            <a:r>
              <a:rPr kumimoji="1"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pORF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, primary ORF)</a:t>
            </a:r>
            <a:r>
              <a:rPr kumimoji="1" lang="ja-JP" altLang="en-US">
                <a:latin typeface="Arial" panose="020B0604020202020204" pitchFamily="34" charset="0"/>
                <a:cs typeface="Arial" panose="020B0604020202020204" pitchFamily="34" charset="0"/>
              </a:rPr>
              <a:t>の翻訳を阻害する可能性がある</a:t>
            </a:r>
          </a:p>
        </p:txBody>
      </p:sp>
    </p:spTree>
    <p:extLst>
      <p:ext uri="{BB962C8B-B14F-4D97-AF65-F5344CB8AC3E}">
        <p14:creationId xmlns:p14="http://schemas.microsoft.com/office/powerpoint/2010/main" val="135464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3">
            <a:extLst>
              <a:ext uri="{FF2B5EF4-FFF2-40B4-BE49-F238E27FC236}">
                <a16:creationId xmlns:a16="http://schemas.microsoft.com/office/drawing/2014/main" id="{50BA9C3D-B4A6-2742-AF57-4B59B5145ED2}"/>
              </a:ext>
            </a:extLst>
          </p:cNvPr>
          <p:cNvSpPr txBox="1">
            <a:spLocks/>
          </p:cNvSpPr>
          <p:nvPr/>
        </p:nvSpPr>
        <p:spPr>
          <a:xfrm>
            <a:off x="0" y="-4595"/>
            <a:ext cx="12192000" cy="905479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Hard</a:t>
            </a:r>
            <a:r>
              <a:rPr lang="ja-JP" altLang="en-US" sz="3200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条件下では</a:t>
            </a:r>
            <a:r>
              <a:rPr lang="en-US" altLang="ja-JP" sz="3200" b="1" dirty="0" err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uORF</a:t>
            </a:r>
            <a:r>
              <a:rPr lang="ja-JP" altLang="en-US" sz="3200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領域へのリボソームの結合が優勢になる</a:t>
            </a:r>
            <a:endParaRPr lang="en-US" altLang="ja-JP" sz="3200" b="1" dirty="0">
              <a:solidFill>
                <a:srgbClr val="FFFF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D72DD24-DA96-6F43-A378-AD584B953B2F}"/>
              </a:ext>
            </a:extLst>
          </p:cNvPr>
          <p:cNvGrpSpPr/>
          <p:nvPr/>
        </p:nvGrpSpPr>
        <p:grpSpPr>
          <a:xfrm>
            <a:off x="173706" y="1284699"/>
            <a:ext cx="4240691" cy="5124734"/>
            <a:chOff x="324028" y="1390717"/>
            <a:chExt cx="4240691" cy="5124734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35844C95-F688-544E-A280-68BA0091FC33}"/>
                </a:ext>
              </a:extLst>
            </p:cNvPr>
            <p:cNvGrpSpPr/>
            <p:nvPr/>
          </p:nvGrpSpPr>
          <p:grpSpPr>
            <a:xfrm>
              <a:off x="335903" y="1390717"/>
              <a:ext cx="4228816" cy="5124734"/>
              <a:chOff x="261297" y="1637731"/>
              <a:chExt cx="4228816" cy="5124734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D79A4B8B-EBF3-6B45-822F-3BD88217C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1297" y="1766142"/>
                <a:ext cx="4228816" cy="4996323"/>
              </a:xfrm>
              <a:prstGeom prst="rect">
                <a:avLst/>
              </a:prstGeom>
            </p:spPr>
          </p:pic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A74B9923-8DED-704F-AAC0-77D4B7B5D331}"/>
                  </a:ext>
                </a:extLst>
              </p:cNvPr>
              <p:cNvSpPr/>
              <p:nvPr/>
            </p:nvSpPr>
            <p:spPr>
              <a:xfrm>
                <a:off x="815498" y="1637731"/>
                <a:ext cx="368489" cy="105087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D2108F4F-D1E8-A743-9729-57502CC2922F}"/>
                </a:ext>
              </a:extLst>
            </p:cNvPr>
            <p:cNvSpPr/>
            <p:nvPr/>
          </p:nvSpPr>
          <p:spPr>
            <a:xfrm>
              <a:off x="324028" y="1390717"/>
              <a:ext cx="368489" cy="105087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CD0BDA94-FDFE-0342-886F-CD00AC7ADF12}"/>
                </a:ext>
              </a:extLst>
            </p:cNvPr>
            <p:cNvSpPr/>
            <p:nvPr/>
          </p:nvSpPr>
          <p:spPr>
            <a:xfrm>
              <a:off x="401395" y="5723907"/>
              <a:ext cx="166254" cy="4920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7AE62F3E-9ECE-2F4C-9F6E-EE543231AFB8}"/>
                </a:ext>
              </a:extLst>
            </p:cNvPr>
            <p:cNvSpPr/>
            <p:nvPr/>
          </p:nvSpPr>
          <p:spPr>
            <a:xfrm>
              <a:off x="961906" y="5723906"/>
              <a:ext cx="166254" cy="4920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425E5BE-590C-824D-A726-C5A27CEBF889}"/>
              </a:ext>
            </a:extLst>
          </p:cNvPr>
          <p:cNvSpPr/>
          <p:nvPr/>
        </p:nvSpPr>
        <p:spPr>
          <a:xfrm>
            <a:off x="122511" y="6562244"/>
            <a:ext cx="255390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ja-JP" sz="1100" dirty="0">
                <a:solidFill>
                  <a:srgbClr val="000000"/>
                </a:solidFill>
                <a:latin typeface="Helvetica"/>
                <a:ea typeface="ヒラギノ角ゴ ProN W3" charset="0"/>
                <a:sym typeface="Gill Sans" charset="0"/>
              </a:rPr>
              <a:t>Collaboration with Dr. Iwasaki, RIKEN</a:t>
            </a:r>
            <a:endParaRPr lang="ja-JP" altLang="en-US" sz="1100"/>
          </a:p>
        </p:txBody>
      </p:sp>
      <p:sp>
        <p:nvSpPr>
          <p:cNvPr id="18" name="テキスト ボックス 10">
            <a:extLst>
              <a:ext uri="{FF2B5EF4-FFF2-40B4-BE49-F238E27FC236}">
                <a16:creationId xmlns:a16="http://schemas.microsoft.com/office/drawing/2014/main" id="{D9E99186-66D0-6F4D-BE32-4565DA0AD4C9}"/>
              </a:ext>
            </a:extLst>
          </p:cNvPr>
          <p:cNvSpPr txBox="1"/>
          <p:nvPr/>
        </p:nvSpPr>
        <p:spPr>
          <a:xfrm>
            <a:off x="4810655" y="1118821"/>
            <a:ext cx="1911097" cy="26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Ctip2 Variant 1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0">
            <a:extLst>
              <a:ext uri="{FF2B5EF4-FFF2-40B4-BE49-F238E27FC236}">
                <a16:creationId xmlns:a16="http://schemas.microsoft.com/office/drawing/2014/main" id="{BDA64E9A-F638-AA40-9513-85A37F470019}"/>
              </a:ext>
            </a:extLst>
          </p:cNvPr>
          <p:cNvSpPr txBox="1"/>
          <p:nvPr/>
        </p:nvSpPr>
        <p:spPr>
          <a:xfrm>
            <a:off x="7459367" y="1118821"/>
            <a:ext cx="1911097" cy="26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Ctip2 Variant 2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0">
            <a:extLst>
              <a:ext uri="{FF2B5EF4-FFF2-40B4-BE49-F238E27FC236}">
                <a16:creationId xmlns:a16="http://schemas.microsoft.com/office/drawing/2014/main" id="{7745B1BB-C3C7-7D45-951C-058E0C75E7BD}"/>
              </a:ext>
            </a:extLst>
          </p:cNvPr>
          <p:cNvSpPr txBox="1"/>
          <p:nvPr/>
        </p:nvSpPr>
        <p:spPr>
          <a:xfrm>
            <a:off x="10034663" y="1118821"/>
            <a:ext cx="1911097" cy="26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Ctip2 Variant 3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DFB32E0-8EC7-9C49-B5E5-4FD034AD3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264" y="6048711"/>
            <a:ext cx="5232400" cy="6604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13D11E7-7B57-E542-95A3-F8F41095CF69}"/>
              </a:ext>
            </a:extLst>
          </p:cNvPr>
          <p:cNvGrpSpPr/>
          <p:nvPr/>
        </p:nvGrpSpPr>
        <p:grpSpPr>
          <a:xfrm>
            <a:off x="6476848" y="4528986"/>
            <a:ext cx="1735331" cy="1735331"/>
            <a:chOff x="6476848" y="4528986"/>
            <a:chExt cx="1735331" cy="1735331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B5EED5CF-FF1B-B744-82A5-0466E35AC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50259" y="5368115"/>
              <a:ext cx="419100" cy="495300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608B0235-C62B-DB4D-8121-E2F2CDEE6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82336" y="5042789"/>
              <a:ext cx="419100" cy="495300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C9DB20A9-A43F-F14A-AF1E-868C38111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87838" y="4806437"/>
              <a:ext cx="419100" cy="495300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A5F6CF20-3047-3E48-981D-9010605DC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15329" y="5368115"/>
              <a:ext cx="419100" cy="495300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8CD3FAF4-D4AF-B747-9FC2-040F2A2C6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5345" y="5604467"/>
              <a:ext cx="419100" cy="495300"/>
            </a:xfrm>
            <a:prstGeom prst="rect">
              <a:avLst/>
            </a:prstGeom>
          </p:spPr>
        </p:pic>
        <p:sp>
          <p:nvSpPr>
            <p:cNvPr id="31" name="Oval 2">
              <a:extLst>
                <a:ext uri="{FF2B5EF4-FFF2-40B4-BE49-F238E27FC236}">
                  <a16:creationId xmlns:a16="http://schemas.microsoft.com/office/drawing/2014/main" id="{F3120E1A-8D1E-4545-BBE4-776F172506DC}"/>
                </a:ext>
              </a:extLst>
            </p:cNvPr>
            <p:cNvSpPr/>
            <p:nvPr/>
          </p:nvSpPr>
          <p:spPr>
            <a:xfrm>
              <a:off x="6476848" y="4528986"/>
              <a:ext cx="1735331" cy="173533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CEABB096-323D-4C47-BDB3-29D62E32F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85723" y="4675671"/>
              <a:ext cx="419100" cy="495300"/>
            </a:xfrm>
            <a:prstGeom prst="rect">
              <a:avLst/>
            </a:prstGeom>
          </p:spPr>
        </p:pic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58A74A4-B46A-D243-914C-83047663B9E7}"/>
              </a:ext>
            </a:extLst>
          </p:cNvPr>
          <p:cNvGrpSpPr/>
          <p:nvPr/>
        </p:nvGrpSpPr>
        <p:grpSpPr>
          <a:xfrm>
            <a:off x="8421054" y="4820749"/>
            <a:ext cx="1170635" cy="1170635"/>
            <a:chOff x="8421054" y="4820749"/>
            <a:chExt cx="1170635" cy="1170635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FB35C7CF-D902-A243-B1D1-28AB479B3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02244" y="5328243"/>
              <a:ext cx="419100" cy="495300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BD360A10-C40D-6F4B-98FA-050D0F3C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09993" y="5014215"/>
              <a:ext cx="419100" cy="495300"/>
            </a:xfrm>
            <a:prstGeom prst="rect">
              <a:avLst/>
            </a:prstGeom>
          </p:spPr>
        </p:pic>
        <p:sp>
          <p:nvSpPr>
            <p:cNvPr id="33" name="Oval 16">
              <a:extLst>
                <a:ext uri="{FF2B5EF4-FFF2-40B4-BE49-F238E27FC236}">
                  <a16:creationId xmlns:a16="http://schemas.microsoft.com/office/drawing/2014/main" id="{D7AA82AE-A62E-F24D-B6E7-782E4DA128B9}"/>
                </a:ext>
              </a:extLst>
            </p:cNvPr>
            <p:cNvSpPr/>
            <p:nvPr/>
          </p:nvSpPr>
          <p:spPr>
            <a:xfrm>
              <a:off x="8421054" y="4820749"/>
              <a:ext cx="1170635" cy="1170635"/>
            </a:xfrm>
            <a:prstGeom prst="ellipse">
              <a:avLst/>
            </a:prstGeom>
            <a:noFill/>
            <a:ln w="19050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DC13D8CF-C78F-C740-813B-68CA60D88F00}"/>
              </a:ext>
            </a:extLst>
          </p:cNvPr>
          <p:cNvGrpSpPr/>
          <p:nvPr/>
        </p:nvGrpSpPr>
        <p:grpSpPr>
          <a:xfrm>
            <a:off x="3548301" y="4827664"/>
            <a:ext cx="2634078" cy="1580447"/>
            <a:chOff x="334271" y="1267292"/>
            <a:chExt cx="3637300" cy="218238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B3C77AA6-D7A8-3242-B725-AF1569CBDA24}"/>
                </a:ext>
              </a:extLst>
            </p:cNvPr>
            <p:cNvGrpSpPr/>
            <p:nvPr/>
          </p:nvGrpSpPr>
          <p:grpSpPr>
            <a:xfrm>
              <a:off x="334271" y="1267292"/>
              <a:ext cx="3637300" cy="2182380"/>
              <a:chOff x="6627341" y="867048"/>
              <a:chExt cx="4572000" cy="2743200"/>
            </a:xfrm>
          </p:grpSpPr>
          <p:pic>
            <p:nvPicPr>
              <p:cNvPr id="37" name="Picture 11">
                <a:extLst>
                  <a:ext uri="{FF2B5EF4-FFF2-40B4-BE49-F238E27FC236}">
                    <a16:creationId xmlns:a16="http://schemas.microsoft.com/office/drawing/2014/main" id="{D9D4A1CB-7238-D24F-BB34-2F347C87CA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27341" y="867048"/>
                <a:ext cx="4572000" cy="2743200"/>
              </a:xfrm>
              <a:prstGeom prst="rect">
                <a:avLst/>
              </a:prstGeom>
            </p:spPr>
          </p:pic>
          <p:sp>
            <p:nvSpPr>
              <p:cNvPr id="38" name="Oval 2">
                <a:extLst>
                  <a:ext uri="{FF2B5EF4-FFF2-40B4-BE49-F238E27FC236}">
                    <a16:creationId xmlns:a16="http://schemas.microsoft.com/office/drawing/2014/main" id="{38554CE9-690A-5C49-8D86-6A7EFB9AFA29}"/>
                  </a:ext>
                </a:extLst>
              </p:cNvPr>
              <p:cNvSpPr/>
              <p:nvPr/>
            </p:nvSpPr>
            <p:spPr>
              <a:xfrm>
                <a:off x="9856791" y="1037921"/>
                <a:ext cx="220662" cy="220662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16">
                <a:extLst>
                  <a:ext uri="{FF2B5EF4-FFF2-40B4-BE49-F238E27FC236}">
                    <a16:creationId xmlns:a16="http://schemas.microsoft.com/office/drawing/2014/main" id="{D4FCEA18-B5A7-1347-8655-A13B4EBCDD89}"/>
                  </a:ext>
                </a:extLst>
              </p:cNvPr>
              <p:cNvSpPr/>
              <p:nvPr/>
            </p:nvSpPr>
            <p:spPr>
              <a:xfrm>
                <a:off x="10031273" y="2282958"/>
                <a:ext cx="220662" cy="220662"/>
              </a:xfrm>
              <a:prstGeom prst="ellipse">
                <a:avLst/>
              </a:prstGeom>
              <a:noFill/>
              <a:ln w="19050">
                <a:solidFill>
                  <a:srgbClr val="0432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EEFC12B0-5BE6-384F-8987-7A306F5A82B5}"/>
                </a:ext>
              </a:extLst>
            </p:cNvPr>
            <p:cNvSpPr/>
            <p:nvPr/>
          </p:nvSpPr>
          <p:spPr>
            <a:xfrm>
              <a:off x="2916555" y="2913017"/>
              <a:ext cx="314361" cy="444137"/>
            </a:xfrm>
            <a:prstGeom prst="rect">
              <a:avLst/>
            </a:prstGeom>
            <a:noFill/>
            <a:ln w="222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153281F8-CBDB-C442-A8A7-9C35E6DA68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4314" y="1467686"/>
            <a:ext cx="2350989" cy="2707200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6F3968C5-BAFB-E945-B842-63BB72C8F9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5345" y="1470057"/>
            <a:ext cx="2305258" cy="2707200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B941D139-705A-1F4E-ACE3-4EF8CB3B1E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1406" y="1470967"/>
            <a:ext cx="2305258" cy="27072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3FF5F04-E1DA-1846-9FF4-BB529D0815C4}"/>
              </a:ext>
            </a:extLst>
          </p:cNvPr>
          <p:cNvSpPr txBox="1"/>
          <p:nvPr/>
        </p:nvSpPr>
        <p:spPr>
          <a:xfrm>
            <a:off x="7873061" y="4400060"/>
            <a:ext cx="1955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Ribosome competition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1B3839B4-1074-AE49-8F2F-5D67AA05A8E5}"/>
              </a:ext>
            </a:extLst>
          </p:cNvPr>
          <p:cNvSpPr/>
          <p:nvPr/>
        </p:nvSpPr>
        <p:spPr>
          <a:xfrm>
            <a:off x="5018733" y="1770408"/>
            <a:ext cx="790471" cy="240447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EF6EE195-8BF0-464C-B972-DD04E993C8DD}"/>
              </a:ext>
            </a:extLst>
          </p:cNvPr>
          <p:cNvSpPr/>
          <p:nvPr/>
        </p:nvSpPr>
        <p:spPr>
          <a:xfrm>
            <a:off x="7624564" y="1773460"/>
            <a:ext cx="790471" cy="240447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91D65E52-C69A-BB4F-AC04-7FB19B7EA879}"/>
              </a:ext>
            </a:extLst>
          </p:cNvPr>
          <p:cNvSpPr/>
          <p:nvPr/>
        </p:nvSpPr>
        <p:spPr>
          <a:xfrm>
            <a:off x="10169221" y="1764307"/>
            <a:ext cx="790471" cy="240447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365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3">
            <a:extLst>
              <a:ext uri="{FF2B5EF4-FFF2-40B4-BE49-F238E27FC236}">
                <a16:creationId xmlns:a16="http://schemas.microsoft.com/office/drawing/2014/main" id="{76E10BA8-8F19-E149-8ADE-4ED4AA8B1775}"/>
              </a:ext>
            </a:extLst>
          </p:cNvPr>
          <p:cNvSpPr txBox="1">
            <a:spLocks/>
          </p:cNvSpPr>
          <p:nvPr/>
        </p:nvSpPr>
        <p:spPr>
          <a:xfrm>
            <a:off x="0" y="-4594"/>
            <a:ext cx="12192000" cy="982550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b="1" dirty="0">
                <a:solidFill>
                  <a:schemeClr val="bg1"/>
                </a:solidFill>
                <a:latin typeface="Helvetica" pitchFamily="2" charset="0"/>
                <a:ea typeface="+mn-ea"/>
                <a:cs typeface="Helvetica"/>
              </a:rPr>
              <a:t>Ctip2</a:t>
            </a:r>
            <a:r>
              <a:rPr lang="ja-JP" altLang="en-US" sz="3200" b="1">
                <a:solidFill>
                  <a:schemeClr val="bg1"/>
                </a:solidFill>
                <a:latin typeface="Helvetica" pitchFamily="2" charset="0"/>
                <a:ea typeface="+mn-ea"/>
                <a:cs typeface="Helvetica"/>
              </a:rPr>
              <a:t>翻訳調節におけるかたさ変動と</a:t>
            </a:r>
            <a:r>
              <a:rPr lang="en-US" altLang="ja-JP" sz="3200" b="1" dirty="0">
                <a:solidFill>
                  <a:schemeClr val="bg1"/>
                </a:solidFill>
                <a:latin typeface="Helvetica" pitchFamily="2" charset="0"/>
                <a:ea typeface="+mn-ea"/>
                <a:cs typeface="Helvetica"/>
              </a:rPr>
              <a:t>eIF2a</a:t>
            </a:r>
            <a:r>
              <a:rPr lang="ja-JP" altLang="en-US" sz="3200" b="1">
                <a:solidFill>
                  <a:schemeClr val="bg1"/>
                </a:solidFill>
                <a:latin typeface="Helvetica" pitchFamily="2" charset="0"/>
                <a:ea typeface="+mn-ea"/>
                <a:cs typeface="Helvetica"/>
              </a:rPr>
              <a:t>のリン酸化の関連</a:t>
            </a:r>
            <a:endParaRPr lang="en-US" altLang="ja-JP" sz="3200" b="1" dirty="0">
              <a:solidFill>
                <a:schemeClr val="bg1"/>
              </a:solidFill>
              <a:latin typeface="Helvetica" pitchFamily="2" charset="0"/>
              <a:ea typeface="+mn-ea"/>
              <a:cs typeface="Helvetica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D7E3CC6-0742-8B42-9334-FFFD83A76C49}"/>
              </a:ext>
            </a:extLst>
          </p:cNvPr>
          <p:cNvSpPr txBox="1"/>
          <p:nvPr/>
        </p:nvSpPr>
        <p:spPr>
          <a:xfrm>
            <a:off x="5137524" y="1181087"/>
            <a:ext cx="6543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altLang="ja-JP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Ribosome profiling</a:t>
            </a:r>
            <a:r>
              <a:rPr lang="ja-JP" altLang="en-US" sz="24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による翻訳効率の検証</a:t>
            </a:r>
            <a:endParaRPr lang="en-US" altLang="ja-JP" sz="2400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en-US" altLang="ja-JP" sz="2400" b="1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RNAscope</a:t>
            </a:r>
            <a:r>
              <a:rPr lang="ja-JP" altLang="en-US" sz="24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による</a:t>
            </a:r>
            <a:r>
              <a:rPr lang="en-US" altLang="ja-JP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lang="ja-JP" altLang="en-US" sz="2400" b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の可視化</a:t>
            </a:r>
            <a:endParaRPr lang="en-US" altLang="ja-JP" sz="2400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eIF2a phosphorylation ratio</a:t>
            </a:r>
            <a:r>
              <a:rPr lang="ja-JP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の定量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62D17B0-40C0-A94F-95A7-3F6199985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625" y="2584548"/>
            <a:ext cx="5838578" cy="406615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945E961-752F-664F-A79A-D909C304192E}"/>
              </a:ext>
            </a:extLst>
          </p:cNvPr>
          <p:cNvSpPr/>
          <p:nvPr/>
        </p:nvSpPr>
        <p:spPr>
          <a:xfrm>
            <a:off x="9255505" y="2381416"/>
            <a:ext cx="2767104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ja-JP" sz="1200" dirty="0" err="1">
                <a:latin typeface="Helvetica" pitchFamily="2" charset="0"/>
              </a:rPr>
              <a:t>Hatano</a:t>
            </a:r>
            <a:r>
              <a:rPr lang="en" altLang="ja-JP" sz="1200" dirty="0">
                <a:latin typeface="Helvetica" pitchFamily="2" charset="0"/>
              </a:rPr>
              <a:t> et al, 2013</a:t>
            </a:r>
          </a:p>
          <a:p>
            <a:r>
              <a:rPr lang="en" altLang="ja-JP" sz="1200" dirty="0">
                <a:latin typeface="Helvetica" pitchFamily="2" charset="0"/>
              </a:rPr>
              <a:t>FEBS Journal 280 (2013) 4693–4707 </a:t>
            </a:r>
          </a:p>
          <a:p>
            <a:r>
              <a:rPr lang="en" altLang="ja-JP" sz="1200" dirty="0">
                <a:latin typeface="Helvetica" pitchFamily="2" charset="0"/>
              </a:rPr>
              <a:t>doi:10.1111/febs.12440 </a:t>
            </a: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28342CFF-AFA6-6342-9866-24CB9484E432}"/>
              </a:ext>
            </a:extLst>
          </p:cNvPr>
          <p:cNvSpPr/>
          <p:nvPr/>
        </p:nvSpPr>
        <p:spPr>
          <a:xfrm>
            <a:off x="1867519" y="6019182"/>
            <a:ext cx="993913" cy="384377"/>
          </a:xfrm>
          <a:prstGeom prst="ellipse">
            <a:avLst/>
          </a:prstGeom>
          <a:solidFill>
            <a:srgbClr val="00F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Ctip2</a:t>
            </a:r>
            <a:endParaRPr kumimoji="1" lang="ja-JP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9DCB137-D87A-F641-B61C-F24ACE5D0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2" y="1648731"/>
            <a:ext cx="4041177" cy="41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93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8C8C006-2660-7F43-8319-2857AA91B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8177" y="1709908"/>
            <a:ext cx="1819654" cy="244047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F83379D-783B-954F-9365-0AC365EBC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0083" y="1731316"/>
            <a:ext cx="1819654" cy="239766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3235D9C-EB37-1346-B5CB-114B78623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764" y="4485561"/>
            <a:ext cx="1605577" cy="2365550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38A48260-E27B-6C47-8DFE-135C681FF167}"/>
              </a:ext>
            </a:extLst>
          </p:cNvPr>
          <p:cNvGrpSpPr/>
          <p:nvPr/>
        </p:nvGrpSpPr>
        <p:grpSpPr>
          <a:xfrm>
            <a:off x="10633470" y="1223562"/>
            <a:ext cx="757927" cy="444850"/>
            <a:chOff x="1746264" y="3860551"/>
            <a:chExt cx="757927" cy="444850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90B3F5AA-B45F-0E43-962C-BCAF64C4E842}"/>
                </a:ext>
              </a:extLst>
            </p:cNvPr>
            <p:cNvSpPr txBox="1"/>
            <p:nvPr/>
          </p:nvSpPr>
          <p:spPr>
            <a:xfrm>
              <a:off x="1746264" y="3997624"/>
              <a:ext cx="641522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eIF2a</a:t>
              </a:r>
              <a:endParaRPr lang="ja-JP" altLang="en-US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円/楕円 40">
              <a:extLst>
                <a:ext uri="{FF2B5EF4-FFF2-40B4-BE49-F238E27FC236}">
                  <a16:creationId xmlns:a16="http://schemas.microsoft.com/office/drawing/2014/main" id="{6EE03E35-9F64-3E41-BA10-F46BF83CF56D}"/>
                </a:ext>
              </a:extLst>
            </p:cNvPr>
            <p:cNvSpPr/>
            <p:nvPr/>
          </p:nvSpPr>
          <p:spPr>
            <a:xfrm>
              <a:off x="2283475" y="3860551"/>
              <a:ext cx="220716" cy="220716"/>
            </a:xfrm>
            <a:prstGeom prst="ellipse">
              <a:avLst/>
            </a:prstGeom>
            <a:solidFill>
              <a:srgbClr val="FFFF00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US" altLang="ja-JP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endParaRPr lang="ja-JP" alt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3F76D26-8AE8-404F-B6AB-A6D43406DE0C}"/>
              </a:ext>
            </a:extLst>
          </p:cNvPr>
          <p:cNvSpPr txBox="1"/>
          <p:nvPr/>
        </p:nvSpPr>
        <p:spPr>
          <a:xfrm>
            <a:off x="8823242" y="1360635"/>
            <a:ext cx="64152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eIF2a</a:t>
            </a:r>
            <a:endParaRPr lang="ja-JP" alt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1F2B9A2-9E98-2149-9DDD-8595BAF708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453" y="2227444"/>
            <a:ext cx="1771791" cy="177179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ADE7062-E89D-2E47-BA5C-7BA32FDCC7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295" y="2227444"/>
            <a:ext cx="1771791" cy="177179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F06BD13-AE38-EC4F-8CE2-6B3B972493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7348" y="2227444"/>
            <a:ext cx="1771791" cy="177179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FF351E8-4713-6F43-A5F9-01E31BF427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4401" y="2227444"/>
            <a:ext cx="1771791" cy="1771791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E0974DE-13F2-2944-9130-839ACAA651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1453" y="4085668"/>
            <a:ext cx="1771791" cy="177179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45176FB7-833A-B144-A0FF-0699164604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295" y="4085668"/>
            <a:ext cx="1771791" cy="17717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08CE2AAE-BC06-9844-B8B5-EAFB9F8527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7348" y="4085668"/>
            <a:ext cx="1771791" cy="1771791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D1D92091-6335-104F-9A9C-295B8B30BE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14401" y="4085668"/>
            <a:ext cx="1771791" cy="1771791"/>
          </a:xfrm>
          <a:prstGeom prst="rect">
            <a:avLst/>
          </a:prstGeom>
        </p:spPr>
      </p:pic>
      <p:sp>
        <p:nvSpPr>
          <p:cNvPr id="31" name="テキスト ボックス 10">
            <a:extLst>
              <a:ext uri="{FF2B5EF4-FFF2-40B4-BE49-F238E27FC236}">
                <a16:creationId xmlns:a16="http://schemas.microsoft.com/office/drawing/2014/main" id="{D59F306D-8B56-FC41-A240-3FC936F11C51}"/>
              </a:ext>
            </a:extLst>
          </p:cNvPr>
          <p:cNvSpPr txBox="1"/>
          <p:nvPr/>
        </p:nvSpPr>
        <p:spPr>
          <a:xfrm>
            <a:off x="6034929" y="1862779"/>
            <a:ext cx="1774800" cy="28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en-US" altLang="ja-JP" sz="1400" b="1" dirty="0">
                <a:solidFill>
                  <a:srgbClr val="00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eIF2a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ja-JP" sz="1400" b="1" dirty="0">
                <a:solidFill>
                  <a:srgbClr val="FF4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P-eIF2a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ja-JP" sz="14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kumimoji="1" lang="ja-JP" altLang="en-US" sz="1400" b="1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10">
            <a:extLst>
              <a:ext uri="{FF2B5EF4-FFF2-40B4-BE49-F238E27FC236}">
                <a16:creationId xmlns:a16="http://schemas.microsoft.com/office/drawing/2014/main" id="{EE2ABE9B-E76D-574C-869D-F957F058F5BA}"/>
              </a:ext>
            </a:extLst>
          </p:cNvPr>
          <p:cNvSpPr txBox="1"/>
          <p:nvPr/>
        </p:nvSpPr>
        <p:spPr>
          <a:xfrm>
            <a:off x="560296" y="1862779"/>
            <a:ext cx="1774800" cy="28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10">
            <a:extLst>
              <a:ext uri="{FF2B5EF4-FFF2-40B4-BE49-F238E27FC236}">
                <a16:creationId xmlns:a16="http://schemas.microsoft.com/office/drawing/2014/main" id="{D831720D-85C9-4641-B6FB-6C3226EF4935}"/>
              </a:ext>
            </a:extLst>
          </p:cNvPr>
          <p:cNvSpPr txBox="1"/>
          <p:nvPr/>
        </p:nvSpPr>
        <p:spPr>
          <a:xfrm>
            <a:off x="4210052" y="1862779"/>
            <a:ext cx="1774800" cy="28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P-eIF2a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10">
            <a:extLst>
              <a:ext uri="{FF2B5EF4-FFF2-40B4-BE49-F238E27FC236}">
                <a16:creationId xmlns:a16="http://schemas.microsoft.com/office/drawing/2014/main" id="{8C32484D-132C-7E4E-B948-F78B553F60F5}"/>
              </a:ext>
            </a:extLst>
          </p:cNvPr>
          <p:cNvSpPr txBox="1"/>
          <p:nvPr/>
        </p:nvSpPr>
        <p:spPr>
          <a:xfrm>
            <a:off x="2385174" y="1862779"/>
            <a:ext cx="1774800" cy="28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eIF2a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10">
            <a:extLst>
              <a:ext uri="{FF2B5EF4-FFF2-40B4-BE49-F238E27FC236}">
                <a16:creationId xmlns:a16="http://schemas.microsoft.com/office/drawing/2014/main" id="{893D9E5B-A7F1-854F-AF42-0E5F56C5563B}"/>
              </a:ext>
            </a:extLst>
          </p:cNvPr>
          <p:cNvSpPr txBox="1"/>
          <p:nvPr/>
        </p:nvSpPr>
        <p:spPr>
          <a:xfrm rot="16200000">
            <a:off x="-523925" y="3006989"/>
            <a:ext cx="1774800" cy="26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Soft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A847CC6-557C-E344-BD43-45ACB3BBE280}"/>
              </a:ext>
            </a:extLst>
          </p:cNvPr>
          <p:cNvSpPr txBox="1"/>
          <p:nvPr/>
        </p:nvSpPr>
        <p:spPr>
          <a:xfrm>
            <a:off x="9610861" y="4128978"/>
            <a:ext cx="13773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P-eIF2a/eIF2a</a:t>
            </a:r>
            <a:endParaRPr lang="ja-JP" alt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テキスト ボックス 10">
            <a:extLst>
              <a:ext uri="{FF2B5EF4-FFF2-40B4-BE49-F238E27FC236}">
                <a16:creationId xmlns:a16="http://schemas.microsoft.com/office/drawing/2014/main" id="{7A3570B9-2BD0-924D-BA91-8FD5B35D92EE}"/>
              </a:ext>
            </a:extLst>
          </p:cNvPr>
          <p:cNvSpPr txBox="1"/>
          <p:nvPr/>
        </p:nvSpPr>
        <p:spPr>
          <a:xfrm rot="16200000">
            <a:off x="-523925" y="4842911"/>
            <a:ext cx="1774800" cy="262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Hard</a:t>
            </a:r>
            <a:endParaRPr kumimoji="1" lang="ja-JP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タイトル 13">
            <a:extLst>
              <a:ext uri="{FF2B5EF4-FFF2-40B4-BE49-F238E27FC236}">
                <a16:creationId xmlns:a16="http://schemas.microsoft.com/office/drawing/2014/main" id="{1E34BCFF-7B9E-A348-B390-ECAA5E79B6C0}"/>
              </a:ext>
            </a:extLst>
          </p:cNvPr>
          <p:cNvSpPr txBox="1">
            <a:spLocks/>
          </p:cNvSpPr>
          <p:nvPr/>
        </p:nvSpPr>
        <p:spPr>
          <a:xfrm>
            <a:off x="0" y="-4595"/>
            <a:ext cx="12192000" cy="1110263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45720" rIns="91440" bIns="4680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Soft</a:t>
            </a:r>
            <a:r>
              <a:rPr lang="ja-JP" altLang="en-US" sz="3200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条件下でリン酸化型</a:t>
            </a:r>
            <a:r>
              <a:rPr lang="en-US" altLang="ja-JP" sz="3200" b="1" dirty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eIF2a</a:t>
            </a:r>
            <a:r>
              <a:rPr lang="ja-JP" altLang="en-US" sz="3200" b="1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の割合が増加する</a:t>
            </a:r>
            <a:endParaRPr lang="en-US" altLang="ja-JP" sz="3200" b="1" dirty="0">
              <a:solidFill>
                <a:srgbClr val="FFFF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396295B-2545-F94D-B13A-50FA6E8E029E}"/>
              </a:ext>
            </a:extLst>
          </p:cNvPr>
          <p:cNvGrpSpPr/>
          <p:nvPr/>
        </p:nvGrpSpPr>
        <p:grpSpPr>
          <a:xfrm>
            <a:off x="7356357" y="3872904"/>
            <a:ext cx="344554" cy="1873273"/>
            <a:chOff x="7423189" y="3846400"/>
            <a:chExt cx="237966" cy="1873273"/>
          </a:xfrm>
        </p:grpSpPr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E294FAB9-5FBF-6240-B3BB-5C194E2C2650}"/>
                </a:ext>
              </a:extLst>
            </p:cNvPr>
            <p:cNvCxnSpPr>
              <a:cxnSpLocks/>
            </p:cNvCxnSpPr>
            <p:nvPr/>
          </p:nvCxnSpPr>
          <p:spPr>
            <a:xfrm>
              <a:off x="7423189" y="3846400"/>
              <a:ext cx="23796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2B0EC939-9EE2-3642-AC90-4EF9730AECD0}"/>
                </a:ext>
              </a:extLst>
            </p:cNvPr>
            <p:cNvCxnSpPr>
              <a:cxnSpLocks/>
            </p:cNvCxnSpPr>
            <p:nvPr/>
          </p:nvCxnSpPr>
          <p:spPr>
            <a:xfrm>
              <a:off x="7423189" y="5719673"/>
              <a:ext cx="23796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E85547C-2060-844A-B259-4F80C49CBC8A}"/>
              </a:ext>
            </a:extLst>
          </p:cNvPr>
          <p:cNvSpPr txBox="1"/>
          <p:nvPr/>
        </p:nvSpPr>
        <p:spPr>
          <a:xfrm>
            <a:off x="7235124" y="5491861"/>
            <a:ext cx="5870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µm</a:t>
            </a:r>
            <a:endParaRPr kumimoji="1" lang="ja-JP" altLang="en-US" sz="105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813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7">
            <a:extLst>
              <a:ext uri="{FF2B5EF4-FFF2-40B4-BE49-F238E27FC236}">
                <a16:creationId xmlns:a16="http://schemas.microsoft.com/office/drawing/2014/main" id="{DE1CA204-FFB2-CE4F-94A4-D7C60B21993F}"/>
              </a:ext>
            </a:extLst>
          </p:cNvPr>
          <p:cNvSpPr txBox="1"/>
          <p:nvPr/>
        </p:nvSpPr>
        <p:spPr>
          <a:xfrm>
            <a:off x="164609" y="955130"/>
            <a:ext cx="11848716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E14: early neurogenesis</a:t>
            </a:r>
            <a:endParaRPr lang="ko-KR" altLang="en-US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TextBox 37">
            <a:extLst>
              <a:ext uri="{FF2B5EF4-FFF2-40B4-BE49-F238E27FC236}">
                <a16:creationId xmlns:a16="http://schemas.microsoft.com/office/drawing/2014/main" id="{37274C6C-73AA-0B4D-B196-DAC2E14E2729}"/>
              </a:ext>
            </a:extLst>
          </p:cNvPr>
          <p:cNvSpPr txBox="1"/>
          <p:nvPr/>
        </p:nvSpPr>
        <p:spPr>
          <a:xfrm>
            <a:off x="164609" y="3609416"/>
            <a:ext cx="11848716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E16: late neurogenesis</a:t>
            </a:r>
            <a:endParaRPr lang="ko-KR" altLang="en-US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2BAE6ED-BAF9-CE47-801C-69464B5FC704}"/>
              </a:ext>
            </a:extLst>
          </p:cNvPr>
          <p:cNvGrpSpPr/>
          <p:nvPr/>
        </p:nvGrpSpPr>
        <p:grpSpPr>
          <a:xfrm>
            <a:off x="3348650" y="6080396"/>
            <a:ext cx="436338" cy="200553"/>
            <a:chOff x="10607325" y="2962065"/>
            <a:chExt cx="436338" cy="200553"/>
          </a:xfrm>
        </p:grpSpPr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DABE3801-ACA7-6448-AD63-126BFE2F0D05}"/>
                </a:ext>
              </a:extLst>
            </p:cNvPr>
            <p:cNvCxnSpPr>
              <a:cxnSpLocks/>
            </p:cNvCxnSpPr>
            <p:nvPr/>
          </p:nvCxnSpPr>
          <p:spPr>
            <a:xfrm>
              <a:off x="10735275" y="3162618"/>
              <a:ext cx="1850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DC18650-22AE-9E40-92CD-732052E03426}"/>
                </a:ext>
              </a:extLst>
            </p:cNvPr>
            <p:cNvSpPr txBox="1"/>
            <p:nvPr/>
          </p:nvSpPr>
          <p:spPr>
            <a:xfrm>
              <a:off x="10607325" y="2962065"/>
              <a:ext cx="43633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 µm</a:t>
              </a:r>
              <a:endParaRPr kumimoji="1" lang="ja-JP" alt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0" name="タイトル 13">
            <a:extLst>
              <a:ext uri="{FF2B5EF4-FFF2-40B4-BE49-F238E27FC236}">
                <a16:creationId xmlns:a16="http://schemas.microsoft.com/office/drawing/2014/main" id="{DEB380F8-D36B-684D-8AC5-76BC87D6F379}"/>
              </a:ext>
            </a:extLst>
          </p:cNvPr>
          <p:cNvSpPr txBox="1">
            <a:spLocks/>
          </p:cNvSpPr>
          <p:nvPr/>
        </p:nvSpPr>
        <p:spPr>
          <a:xfrm>
            <a:off x="0" y="3242"/>
            <a:ext cx="12192000" cy="900000"/>
          </a:xfrm>
          <a:prstGeom prst="rect">
            <a:avLst/>
          </a:prstGeom>
          <a:solidFill>
            <a:srgbClr val="000090"/>
          </a:solidFill>
        </p:spPr>
        <p:txBody>
          <a:bodyPr vert="horz" lIns="91440" tIns="0" rIns="91440" bIns="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b="1" i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vivo</a:t>
            </a:r>
            <a:r>
              <a:rPr lang="ja-JP" altLang="en-US" sz="28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におけるかたさ変動に基づいた翻訳調節と神経分化モデル</a:t>
            </a:r>
            <a:endParaRPr lang="en-US" altLang="ja-JP" sz="28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2" name="図 141">
            <a:extLst>
              <a:ext uri="{FF2B5EF4-FFF2-40B4-BE49-F238E27FC236}">
                <a16:creationId xmlns:a16="http://schemas.microsoft.com/office/drawing/2014/main" id="{F258F274-9C90-E84F-A746-4D8916878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24" y="1487404"/>
            <a:ext cx="3952483" cy="1816006"/>
          </a:xfrm>
          <a:prstGeom prst="rect">
            <a:avLst/>
          </a:prstGeom>
        </p:spPr>
      </p:pic>
      <p:pic>
        <p:nvPicPr>
          <p:cNvPr id="144" name="図 143">
            <a:extLst>
              <a:ext uri="{FF2B5EF4-FFF2-40B4-BE49-F238E27FC236}">
                <a16:creationId xmlns:a16="http://schemas.microsoft.com/office/drawing/2014/main" id="{FB5D2BA9-E1D8-6C4A-BBAF-A33A8FBCB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24" y="4156102"/>
            <a:ext cx="4065591" cy="2293571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18CACA0-A1B4-E84F-B12B-B1854D768169}"/>
              </a:ext>
            </a:extLst>
          </p:cNvPr>
          <p:cNvGrpSpPr/>
          <p:nvPr/>
        </p:nvGrpSpPr>
        <p:grpSpPr>
          <a:xfrm>
            <a:off x="6241280" y="1431760"/>
            <a:ext cx="2951711" cy="1934071"/>
            <a:chOff x="6785300" y="1572337"/>
            <a:chExt cx="2951711" cy="1934071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A2242EB7-29F5-0042-83A0-2787B247D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85300" y="1886399"/>
              <a:ext cx="2951711" cy="1620009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69F66019-5FD2-4744-913F-1A4D80696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29358" y="1933053"/>
              <a:ext cx="605791" cy="253707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3042C7F-FEB0-C74D-83A4-60921801E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23204" y="1572337"/>
              <a:ext cx="605791" cy="253707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16FA149-9AA5-8E4C-B7F5-C1D9AA29E3F9}"/>
              </a:ext>
            </a:extLst>
          </p:cNvPr>
          <p:cNvGrpSpPr/>
          <p:nvPr/>
        </p:nvGrpSpPr>
        <p:grpSpPr>
          <a:xfrm>
            <a:off x="6142570" y="4090440"/>
            <a:ext cx="3337533" cy="2666467"/>
            <a:chOff x="6717800" y="4191533"/>
            <a:chExt cx="3337533" cy="2666467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02D9ABF-35D1-654F-B6B9-412D5D748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28995" y="4226623"/>
              <a:ext cx="605791" cy="253707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DC38CE11-FFD0-ED4B-B69D-C920568A3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85986" y="4285533"/>
              <a:ext cx="605791" cy="253707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1E1DB394-36DD-574A-AC6F-D4D43ABDF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64694" y="4191533"/>
              <a:ext cx="605791" cy="253707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B977DEAB-8D72-2F46-9AD6-756574841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73985" y="4587664"/>
              <a:ext cx="605791" cy="253707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7A9544B-43D3-DE47-AEF5-04DDE9A2B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34786" y="4480330"/>
              <a:ext cx="605791" cy="253707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B05F424D-476F-2549-BEF4-3AF3B3596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17800" y="5060090"/>
              <a:ext cx="605791" cy="253707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B141BB31-4C39-F049-81C9-430B12A47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08450" y="4661377"/>
              <a:ext cx="3246883" cy="2196623"/>
            </a:xfrm>
            <a:prstGeom prst="rect">
              <a:avLst/>
            </a:prstGeom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6A61B06C-675D-6D4A-9871-DD1D85F63E79}"/>
              </a:ext>
            </a:extLst>
          </p:cNvPr>
          <p:cNvGrpSpPr/>
          <p:nvPr/>
        </p:nvGrpSpPr>
        <p:grpSpPr>
          <a:xfrm>
            <a:off x="2678275" y="1509225"/>
            <a:ext cx="2795100" cy="1693668"/>
            <a:chOff x="2678275" y="1509225"/>
            <a:chExt cx="2795100" cy="1693668"/>
          </a:xfrm>
        </p:grpSpPr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25E45D37-DE4D-D843-B1EA-BEE0CEF65F1E}"/>
                </a:ext>
              </a:extLst>
            </p:cNvPr>
            <p:cNvGrpSpPr/>
            <p:nvPr/>
          </p:nvGrpSpPr>
          <p:grpSpPr>
            <a:xfrm>
              <a:off x="4432366" y="1509225"/>
              <a:ext cx="1041009" cy="1693668"/>
              <a:chOff x="4432366" y="1509225"/>
              <a:chExt cx="1041009" cy="1693668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041DBBFA-C895-424C-B893-6FB53F6D61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47965" y="1526493"/>
                <a:ext cx="825500" cy="1676400"/>
              </a:xfrm>
              <a:prstGeom prst="rect">
                <a:avLst/>
              </a:prstGeom>
            </p:spPr>
          </p:pic>
          <p:sp>
            <p:nvSpPr>
              <p:cNvPr id="33" name="正方形/長方形 32">
                <a:extLst>
                  <a:ext uri="{FF2B5EF4-FFF2-40B4-BE49-F238E27FC236}">
                    <a16:creationId xmlns:a16="http://schemas.microsoft.com/office/drawing/2014/main" id="{BD617B94-AA81-134F-9540-F99D397E771E}"/>
                  </a:ext>
                </a:extLst>
              </p:cNvPr>
              <p:cNvSpPr/>
              <p:nvPr/>
            </p:nvSpPr>
            <p:spPr>
              <a:xfrm>
                <a:off x="4432366" y="1509225"/>
                <a:ext cx="1041009" cy="168501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D6DE5015-85F1-E44E-AA92-A3B0CE759939}"/>
                </a:ext>
              </a:extLst>
            </p:cNvPr>
            <p:cNvSpPr/>
            <p:nvPr/>
          </p:nvSpPr>
          <p:spPr>
            <a:xfrm>
              <a:off x="2678275" y="2409397"/>
              <a:ext cx="281940" cy="37798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2F44DD79-4A1F-0B4B-ACAB-FE4BDBE0A636}"/>
                </a:ext>
              </a:extLst>
            </p:cNvPr>
            <p:cNvCxnSpPr/>
            <p:nvPr/>
          </p:nvCxnSpPr>
          <p:spPr>
            <a:xfrm flipV="1">
              <a:off x="2960215" y="1509225"/>
              <a:ext cx="1472151" cy="9001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437F4260-8062-0648-8566-11D734DAEA53}"/>
                </a:ext>
              </a:extLst>
            </p:cNvPr>
            <p:cNvCxnSpPr>
              <a:cxnSpLocks/>
            </p:cNvCxnSpPr>
            <p:nvPr/>
          </p:nvCxnSpPr>
          <p:spPr>
            <a:xfrm>
              <a:off x="2960370" y="2788506"/>
              <a:ext cx="1471996" cy="3971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E1F70F03-39EB-F443-9070-65F3C512707F}"/>
              </a:ext>
            </a:extLst>
          </p:cNvPr>
          <p:cNvGrpSpPr/>
          <p:nvPr/>
        </p:nvGrpSpPr>
        <p:grpSpPr>
          <a:xfrm>
            <a:off x="2750820" y="4622042"/>
            <a:ext cx="2799378" cy="1685286"/>
            <a:chOff x="2750820" y="4622042"/>
            <a:chExt cx="2799378" cy="1685286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7CE5E09E-394C-854C-AB1B-8FC7C7969CE8}"/>
                </a:ext>
              </a:extLst>
            </p:cNvPr>
            <p:cNvGrpSpPr/>
            <p:nvPr/>
          </p:nvGrpSpPr>
          <p:grpSpPr>
            <a:xfrm>
              <a:off x="4509189" y="4622311"/>
              <a:ext cx="1041009" cy="1685017"/>
              <a:chOff x="4509189" y="4622311"/>
              <a:chExt cx="1041009" cy="1685017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6E9A6CDF-456C-564B-BD40-8280C9896C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24142" y="4630928"/>
                <a:ext cx="825500" cy="1676400"/>
              </a:xfrm>
              <a:prstGeom prst="rect">
                <a:avLst/>
              </a:prstGeom>
            </p:spPr>
          </p:pic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5F8292BF-3AB0-E04B-8ECB-472F61F9BEA6}"/>
                  </a:ext>
                </a:extLst>
              </p:cNvPr>
              <p:cNvSpPr/>
              <p:nvPr/>
            </p:nvSpPr>
            <p:spPr>
              <a:xfrm>
                <a:off x="4509189" y="4622311"/>
                <a:ext cx="1041009" cy="168501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6571A118-D89E-FE43-872A-0F0AB1D8BDD5}"/>
                </a:ext>
              </a:extLst>
            </p:cNvPr>
            <p:cNvSpPr/>
            <p:nvPr/>
          </p:nvSpPr>
          <p:spPr>
            <a:xfrm>
              <a:off x="2750820" y="5516880"/>
              <a:ext cx="281940" cy="37798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B1EC738D-7427-5341-A1F8-047D82AC1CBA}"/>
                </a:ext>
              </a:extLst>
            </p:cNvPr>
            <p:cNvCxnSpPr/>
            <p:nvPr/>
          </p:nvCxnSpPr>
          <p:spPr>
            <a:xfrm flipV="1">
              <a:off x="3026441" y="4622042"/>
              <a:ext cx="1472151" cy="9001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DB5BBDAA-281C-3846-BCC0-2947866724AD}"/>
                </a:ext>
              </a:extLst>
            </p:cNvPr>
            <p:cNvCxnSpPr>
              <a:cxnSpLocks/>
            </p:cNvCxnSpPr>
            <p:nvPr/>
          </p:nvCxnSpPr>
          <p:spPr>
            <a:xfrm>
              <a:off x="3026596" y="5901323"/>
              <a:ext cx="1471996" cy="3971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9BFF6D6C-1414-894B-9550-C2714FA1C723}"/>
              </a:ext>
            </a:extLst>
          </p:cNvPr>
          <p:cNvGrpSpPr/>
          <p:nvPr/>
        </p:nvGrpSpPr>
        <p:grpSpPr>
          <a:xfrm>
            <a:off x="5125982" y="3990566"/>
            <a:ext cx="4443320" cy="2833518"/>
            <a:chOff x="5125982" y="3990566"/>
            <a:chExt cx="4443320" cy="283351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58B826D9-EF01-DF48-A2A1-D5214E48D8C4}"/>
                </a:ext>
              </a:extLst>
            </p:cNvPr>
            <p:cNvSpPr/>
            <p:nvPr/>
          </p:nvSpPr>
          <p:spPr>
            <a:xfrm>
              <a:off x="5125982" y="5820783"/>
              <a:ext cx="173614" cy="14815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ABA5D0D1-6B7C-F647-9F70-E0FDEFFD966F}"/>
                </a:ext>
              </a:extLst>
            </p:cNvPr>
            <p:cNvSpPr/>
            <p:nvPr/>
          </p:nvSpPr>
          <p:spPr>
            <a:xfrm>
              <a:off x="5978632" y="3990566"/>
              <a:ext cx="3590670" cy="282490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2A54CF9C-2E67-234A-AD5F-A12E321E0D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95538" y="3990566"/>
              <a:ext cx="673586" cy="183021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7CEC6988-FAE3-B948-920C-4B2B0CA0ABAD}"/>
                </a:ext>
              </a:extLst>
            </p:cNvPr>
            <p:cNvCxnSpPr>
              <a:cxnSpLocks/>
            </p:cNvCxnSpPr>
            <p:nvPr/>
          </p:nvCxnSpPr>
          <p:spPr>
            <a:xfrm>
              <a:off x="5295538" y="5968942"/>
              <a:ext cx="683094" cy="85514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25FC53A1-2AA6-6E4F-B9FD-7F39648D7523}"/>
              </a:ext>
            </a:extLst>
          </p:cNvPr>
          <p:cNvGrpSpPr/>
          <p:nvPr/>
        </p:nvGrpSpPr>
        <p:grpSpPr>
          <a:xfrm>
            <a:off x="4997794" y="1367397"/>
            <a:ext cx="4371493" cy="2151495"/>
            <a:chOff x="4997794" y="1367397"/>
            <a:chExt cx="4371493" cy="2151495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78E5A64-27FB-1F4D-B9B8-AAD7153B9C60}"/>
                </a:ext>
              </a:extLst>
            </p:cNvPr>
            <p:cNvSpPr/>
            <p:nvPr/>
          </p:nvSpPr>
          <p:spPr>
            <a:xfrm>
              <a:off x="4997794" y="2745199"/>
              <a:ext cx="173614" cy="14815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499BF171-4336-D242-861C-71C0E6BD2DBE}"/>
                </a:ext>
              </a:extLst>
            </p:cNvPr>
            <p:cNvSpPr/>
            <p:nvPr/>
          </p:nvSpPr>
          <p:spPr>
            <a:xfrm>
              <a:off x="5978632" y="1367397"/>
              <a:ext cx="3390655" cy="215149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121B85D0-813C-494D-84CE-125CD52B40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0025" y="1378334"/>
              <a:ext cx="808607" cy="136374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1631F4ED-7ABE-5A4E-AFEB-18B76540B86D}"/>
                </a:ext>
              </a:extLst>
            </p:cNvPr>
            <p:cNvCxnSpPr>
              <a:cxnSpLocks/>
            </p:cNvCxnSpPr>
            <p:nvPr/>
          </p:nvCxnSpPr>
          <p:spPr>
            <a:xfrm>
              <a:off x="5170025" y="2890235"/>
              <a:ext cx="808607" cy="61866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C4C69BF-0397-1C45-94B6-83CDF3A30D62}"/>
              </a:ext>
            </a:extLst>
          </p:cNvPr>
          <p:cNvSpPr txBox="1"/>
          <p:nvPr/>
        </p:nvSpPr>
        <p:spPr>
          <a:xfrm>
            <a:off x="9710381" y="1368398"/>
            <a:ext cx="2095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Deeper layer </a:t>
            </a:r>
            <a:r>
              <a:rPr kumimoji="1" lang="ja-JP" altLang="en-US" b="1">
                <a:latin typeface="Arial" panose="020B0604020202020204" pitchFamily="34" charset="0"/>
                <a:cs typeface="Arial" panose="020B0604020202020204" pitchFamily="34" charset="0"/>
              </a:rPr>
              <a:t>形成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BEA882E-D57C-494F-BC6E-F0E56B1F262F}"/>
              </a:ext>
            </a:extLst>
          </p:cNvPr>
          <p:cNvSpPr txBox="1"/>
          <p:nvPr/>
        </p:nvSpPr>
        <p:spPr>
          <a:xfrm>
            <a:off x="9780134" y="4079400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Upper layer </a:t>
            </a:r>
            <a:r>
              <a:rPr kumimoji="1" lang="ja-JP" altLang="en-US" b="1">
                <a:latin typeface="Arial" panose="020B0604020202020204" pitchFamily="34" charset="0"/>
                <a:cs typeface="Arial" panose="020B0604020202020204" pitchFamily="34" charset="0"/>
              </a:rPr>
              <a:t>形成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6115DA10-5705-264F-A929-7DE943F4BB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7393" y="4583537"/>
            <a:ext cx="605791" cy="253707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C9820FAE-31A5-D548-853A-592D445B41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280" y="1477715"/>
            <a:ext cx="605791" cy="253707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E0BCC37D-EF47-6A44-BBC9-4AC41CFEA9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13345" y="1767762"/>
            <a:ext cx="2376694" cy="1718631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485F4C4B-1859-AA4B-A1F4-9A51FF30BB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4573" y="4600948"/>
            <a:ext cx="2359249" cy="202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88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D2CFFE-0E79-744C-80C9-006C3EBE62BB}"/>
              </a:ext>
            </a:extLst>
          </p:cNvPr>
          <p:cNvSpPr txBox="1"/>
          <p:nvPr/>
        </p:nvSpPr>
        <p:spPr>
          <a:xfrm>
            <a:off x="5051" y="-1"/>
            <a:ext cx="12193200" cy="900000"/>
          </a:xfrm>
          <a:prstGeom prst="rect">
            <a:avLst/>
          </a:prstGeom>
          <a:solidFill>
            <a:srgbClr val="000090"/>
          </a:solidFill>
        </p:spPr>
        <p:txBody>
          <a:bodyPr wrap="none" lIns="91418" tIns="45710" rIns="91418" bIns="45710" rtlCol="0" anchor="ctr" anchorCtr="0">
            <a:no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  <a:latin typeface="Helvetica"/>
              </a:rPr>
              <a:t>Acknowledgement</a:t>
            </a:r>
            <a:endParaRPr lang="ja-JP" altLang="en-US" sz="2800" b="1" dirty="0">
              <a:solidFill>
                <a:schemeClr val="bg1"/>
              </a:solidFill>
              <a:latin typeface="Helvetica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28B5F2F-35C5-7146-8002-AD81A70B0D0B}"/>
              </a:ext>
            </a:extLst>
          </p:cNvPr>
          <p:cNvSpPr txBox="1"/>
          <p:nvPr/>
        </p:nvSpPr>
        <p:spPr>
          <a:xfrm>
            <a:off x="735589" y="1190852"/>
            <a:ext cx="46714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Korea Brain Research Institute</a:t>
            </a:r>
          </a:p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Neural Regeneration Lab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Yoichi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Kosodo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(PI) 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Wonyoung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Lee</a:t>
            </a:r>
          </a:p>
          <a:p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Minkyung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Shin</a:t>
            </a:r>
          </a:p>
          <a:p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Sophors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Phorl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Jisu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Park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Jinhee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Lee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Jiwon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Jung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Gyeongun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Jang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Foteini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Dionysia Kouf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D63577D-75B4-5848-93F0-5CC77625A7B1}"/>
              </a:ext>
            </a:extLst>
          </p:cNvPr>
          <p:cNvGrpSpPr/>
          <p:nvPr/>
        </p:nvGrpSpPr>
        <p:grpSpPr>
          <a:xfrm>
            <a:off x="821570" y="4588682"/>
            <a:ext cx="3337267" cy="2080990"/>
            <a:chOff x="6640217" y="-147664"/>
            <a:chExt cx="3337267" cy="2164026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9B34D50-BCEE-AF43-B226-B794BE205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0217" y="-147664"/>
              <a:ext cx="3337267" cy="1040832"/>
            </a:xfrm>
            <a:prstGeom prst="rect">
              <a:avLst/>
            </a:prstGeom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BA92D40E-EECC-0345-9825-BE595554110A}"/>
                </a:ext>
              </a:extLst>
            </p:cNvPr>
            <p:cNvSpPr/>
            <p:nvPr/>
          </p:nvSpPr>
          <p:spPr>
            <a:xfrm>
              <a:off x="6642309" y="1024184"/>
              <a:ext cx="2556162" cy="9921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" altLang="ja-JP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Grant to MI</a:t>
              </a:r>
            </a:p>
            <a:p>
              <a:r>
                <a:rPr lang="en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 - 2019R1F1A1061003</a:t>
              </a:r>
            </a:p>
            <a:p>
              <a:r>
                <a:rPr lang="en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 - 2021R1F1A1064412</a:t>
              </a:r>
            </a:p>
            <a:p>
              <a:r>
                <a:rPr lang="en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 - RS-2023-00246546 </a:t>
              </a:r>
              <a:endParaRPr lang="ja-JP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9">
            <a:extLst>
              <a:ext uri="{FF2B5EF4-FFF2-40B4-BE49-F238E27FC236}">
                <a16:creationId xmlns:a16="http://schemas.microsoft.com/office/drawing/2014/main" id="{1F39A06B-F2E8-4440-B756-7368E7D71A8D}"/>
              </a:ext>
            </a:extLst>
          </p:cNvPr>
          <p:cNvSpPr txBox="1"/>
          <p:nvPr/>
        </p:nvSpPr>
        <p:spPr>
          <a:xfrm>
            <a:off x="6479115" y="1190852"/>
            <a:ext cx="50562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Hiroshima University </a:t>
            </a:r>
          </a:p>
          <a:p>
            <a:r>
              <a:rPr lang="en-US" altLang="ja-JP" sz="1600" u="sng" dirty="0">
                <a:latin typeface="Arial" panose="020B0604020202020204" pitchFamily="34" charset="0"/>
                <a:cs typeface="Arial" panose="020B0604020202020204" pitchFamily="34" charset="0"/>
              </a:rPr>
              <a:t>Graduate School of Integrated Science of Life</a:t>
            </a:r>
          </a:p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Takuya Imamura (PI)</a:t>
            </a:r>
          </a:p>
          <a:p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RIKEN</a:t>
            </a:r>
          </a:p>
          <a:p>
            <a:r>
              <a:rPr lang="en-US" altLang="ja-JP" sz="1600" u="sng" dirty="0">
                <a:latin typeface="Arial" panose="020B0604020202020204" pitchFamily="34" charset="0"/>
                <a:cs typeface="Arial" panose="020B0604020202020204" pitchFamily="34" charset="0"/>
              </a:rPr>
              <a:t>RNA systems biochemistry lab</a:t>
            </a:r>
          </a:p>
          <a:p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Shintaro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Iwasaki (PI)</a:t>
            </a:r>
          </a:p>
          <a:p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Kyoto University</a:t>
            </a:r>
          </a:p>
          <a:p>
            <a:r>
              <a:rPr lang="en-US" altLang="ja-JP" sz="1600" u="sng" dirty="0">
                <a:latin typeface="Arial" panose="020B0604020202020204" pitchFamily="34" charset="0"/>
                <a:cs typeface="Arial" panose="020B0604020202020204" pitchFamily="34" charset="0"/>
              </a:rPr>
              <a:t>Medical Innovation Center</a:t>
            </a:r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Fumio </a:t>
            </a:r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Matzuzaki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(PI)</a:t>
            </a:r>
          </a:p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Taeko </a:t>
            </a:r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Suetsugu</a:t>
            </a:r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ja-JP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Northwestern University</a:t>
            </a:r>
          </a:p>
          <a:p>
            <a:r>
              <a:rPr lang="en-US" altLang="ja-JP" sz="1600" u="sng" dirty="0">
                <a:latin typeface="Arial" panose="020B0604020202020204" pitchFamily="34" charset="0"/>
                <a:cs typeface="Arial" panose="020B0604020202020204" pitchFamily="34" charset="0"/>
              </a:rPr>
              <a:t>Feinberg School of Medicine</a:t>
            </a:r>
          </a:p>
          <a:p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Nozomu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Takata</a:t>
            </a:r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D6A6D22-6C37-0B4D-ACA8-71D4BA24024B}"/>
              </a:ext>
            </a:extLst>
          </p:cNvPr>
          <p:cNvGrpSpPr/>
          <p:nvPr/>
        </p:nvGrpSpPr>
        <p:grpSpPr>
          <a:xfrm>
            <a:off x="3685060" y="5496812"/>
            <a:ext cx="4833181" cy="1249896"/>
            <a:chOff x="6334497" y="5442452"/>
            <a:chExt cx="4833181" cy="1249896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3062110B-A7B1-1847-933D-079F30A05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6085" y="5442452"/>
              <a:ext cx="1235292" cy="1235292"/>
            </a:xfrm>
            <a:prstGeom prst="rect">
              <a:avLst/>
            </a:prstGeom>
          </p:spPr>
        </p:pic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00C2B5B0-53B7-A248-AC8C-92EF7F77A1C1}"/>
                </a:ext>
              </a:extLst>
            </p:cNvPr>
            <p:cNvSpPr/>
            <p:nvPr/>
          </p:nvSpPr>
          <p:spPr>
            <a:xfrm>
              <a:off x="8046867" y="5583045"/>
              <a:ext cx="288667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ja-JP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6066235D-2295-D74D-A894-25D37FC5C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3036" y="5442452"/>
              <a:ext cx="1235292" cy="1235292"/>
            </a:xfrm>
            <a:prstGeom prst="rect">
              <a:avLst/>
            </a:prstGeom>
          </p:spPr>
        </p:pic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F28BF5C8-266D-614F-A701-A6E413F0E3D7}"/>
                </a:ext>
              </a:extLst>
            </p:cNvPr>
            <p:cNvSpPr/>
            <p:nvPr/>
          </p:nvSpPr>
          <p:spPr>
            <a:xfrm>
              <a:off x="6334497" y="5583045"/>
              <a:ext cx="288667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465CDD41-66EB-E342-8035-61CB5F8CC248}"/>
                </a:ext>
              </a:extLst>
            </p:cNvPr>
            <p:cNvSpPr/>
            <p:nvPr/>
          </p:nvSpPr>
          <p:spPr>
            <a:xfrm>
              <a:off x="9613782" y="5590166"/>
              <a:ext cx="288667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kumimoji="1" lang="ja-JP" alt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5F4837F5-1103-4D43-AA68-8355ABF5A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32386" y="5457056"/>
              <a:ext cx="1235292" cy="1235292"/>
            </a:xfrm>
            <a:prstGeom prst="rect">
              <a:avLst/>
            </a:prstGeom>
          </p:spPr>
        </p:pic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4F0D4BA-65DF-AB46-A844-45F9DE5AD6F9}"/>
              </a:ext>
            </a:extLst>
          </p:cNvPr>
          <p:cNvSpPr txBox="1"/>
          <p:nvPr/>
        </p:nvSpPr>
        <p:spPr>
          <a:xfrm>
            <a:off x="8548178" y="6300340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Publications here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699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9080</TotalTime>
  <Words>1092</Words>
  <Application>Microsoft Macintosh PowerPoint</Application>
  <PresentationFormat>ワイド画面</PresentationFormat>
  <Paragraphs>289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30" baseType="lpstr">
      <vt:lpstr>맑은 고딕</vt:lpstr>
      <vt:lpstr>ヒラギノ角ゴ ProN W3</vt:lpstr>
      <vt:lpstr>游ゴシック</vt:lpstr>
      <vt:lpstr>游ゴシック Light</vt:lpstr>
      <vt:lpstr>Arial</vt:lpstr>
      <vt:lpstr>Gill Sans</vt:lpstr>
      <vt:lpstr>helvetica</vt:lpstr>
      <vt:lpstr>helvetica</vt:lpstr>
      <vt:lpstr>Office テーマ</vt:lpstr>
      <vt:lpstr>かたさ変動による翻訳調節と神経分化 Translational regulation in neurogenesis  driven by shift in cortical stiffness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弾性率変動によって駆動される神経分化に対するER stress pathwayの関与</dc:title>
  <dc:creator>IWASHITA Misato</dc:creator>
  <cp:lastModifiedBy>IWASHITA Misato</cp:lastModifiedBy>
  <cp:revision>1019</cp:revision>
  <dcterms:created xsi:type="dcterms:W3CDTF">2023-02-14T07:38:36Z</dcterms:created>
  <dcterms:modified xsi:type="dcterms:W3CDTF">2025-03-14T03:55:27Z</dcterms:modified>
</cp:coreProperties>
</file>