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
  </p:notesMasterIdLst>
  <p:sldIdLst>
    <p:sldId id="263" r:id="rId2"/>
  </p:sldIdLst>
  <p:sldSz cx="39600188" cy="3239928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99" userDrawn="1">
          <p15:clr>
            <a:srgbClr val="A4A3A4"/>
          </p15:clr>
        </p15:guide>
        <p15:guide id="2" pos="1246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A257C9-3A6F-DC1F-489C-891495E5B51D}" name="수민 강" initials="수강" userId="dfd932ed7778e23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0F8FD"/>
    <a:srgbClr val="BFE2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보통 스타일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43"/>
    <p:restoredTop sz="95890" autoAdjust="0"/>
  </p:normalViewPr>
  <p:slideViewPr>
    <p:cSldViewPr snapToGrid="0">
      <p:cViewPr>
        <p:scale>
          <a:sx n="50" d="100"/>
          <a:sy n="50" d="100"/>
        </p:scale>
        <p:origin x="84" y="36"/>
      </p:cViewPr>
      <p:guideLst>
        <p:guide orient="horz" pos="10199"/>
        <p:guide pos="12466"/>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0"/>
            <a:ext cx="2945659" cy="498055"/>
          </a:xfrm>
          <a:prstGeom prst="rect">
            <a:avLst/>
          </a:prstGeom>
        </p:spPr>
        <p:txBody>
          <a:bodyPr vert="horz" lIns="95560" tIns="47780" rIns="95560" bIns="47780" rtlCol="0"/>
          <a:lstStyle>
            <a:lvl1pPr algn="l">
              <a:defRPr sz="1300"/>
            </a:lvl1pPr>
          </a:lstStyle>
          <a:p>
            <a:endParaRPr lang="ko-KR" altLang="en-US"/>
          </a:p>
        </p:txBody>
      </p:sp>
      <p:sp>
        <p:nvSpPr>
          <p:cNvPr id="3" name="날짜 개체 틀 2"/>
          <p:cNvSpPr>
            <a:spLocks noGrp="1"/>
          </p:cNvSpPr>
          <p:nvPr>
            <p:ph type="dt" idx="1"/>
          </p:nvPr>
        </p:nvSpPr>
        <p:spPr>
          <a:xfrm>
            <a:off x="3850443" y="0"/>
            <a:ext cx="2945659" cy="498055"/>
          </a:xfrm>
          <a:prstGeom prst="rect">
            <a:avLst/>
          </a:prstGeom>
        </p:spPr>
        <p:txBody>
          <a:bodyPr vert="horz" lIns="95560" tIns="47780" rIns="95560" bIns="47780" rtlCol="0"/>
          <a:lstStyle>
            <a:lvl1pPr algn="r">
              <a:defRPr sz="1300"/>
            </a:lvl1pPr>
          </a:lstStyle>
          <a:p>
            <a:fld id="{C917A8DB-9B57-4A21-8E35-44E11B61C80B}" type="datetimeFigureOut">
              <a:rPr lang="ko-KR" altLang="en-US" smtClean="0"/>
              <a:t>2025-10-13</a:t>
            </a:fld>
            <a:endParaRPr lang="ko-KR" altLang="en-US"/>
          </a:p>
        </p:txBody>
      </p:sp>
      <p:sp>
        <p:nvSpPr>
          <p:cNvPr id="4" name="슬라이드 이미지 개체 틀 3"/>
          <p:cNvSpPr>
            <a:spLocks noGrp="1" noRot="1" noChangeAspect="1"/>
          </p:cNvSpPr>
          <p:nvPr>
            <p:ph type="sldImg" idx="2"/>
          </p:nvPr>
        </p:nvSpPr>
        <p:spPr>
          <a:xfrm>
            <a:off x="1352550" y="1241425"/>
            <a:ext cx="4092575" cy="3349625"/>
          </a:xfrm>
          <a:prstGeom prst="rect">
            <a:avLst/>
          </a:prstGeom>
          <a:noFill/>
          <a:ln w="12700">
            <a:solidFill>
              <a:prstClr val="black"/>
            </a:solidFill>
          </a:ln>
        </p:spPr>
        <p:txBody>
          <a:bodyPr vert="horz" lIns="95560" tIns="47780" rIns="95560" bIns="47780" rtlCol="0" anchor="ctr"/>
          <a:lstStyle/>
          <a:p>
            <a:endParaRPr lang="ko-KR" altLang="en-US"/>
          </a:p>
        </p:txBody>
      </p:sp>
      <p:sp>
        <p:nvSpPr>
          <p:cNvPr id="5" name="슬라이드 노트 개체 틀 4"/>
          <p:cNvSpPr>
            <a:spLocks noGrp="1"/>
          </p:cNvSpPr>
          <p:nvPr>
            <p:ph type="body" sz="quarter" idx="3"/>
          </p:nvPr>
        </p:nvSpPr>
        <p:spPr>
          <a:xfrm>
            <a:off x="679768" y="4777196"/>
            <a:ext cx="5438140" cy="3908613"/>
          </a:xfrm>
          <a:prstGeom prst="rect">
            <a:avLst/>
          </a:prstGeom>
        </p:spPr>
        <p:txBody>
          <a:bodyPr vert="horz" lIns="95560" tIns="47780" rIns="95560" bIns="4778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1" y="9428584"/>
            <a:ext cx="2945659" cy="498055"/>
          </a:xfrm>
          <a:prstGeom prst="rect">
            <a:avLst/>
          </a:prstGeom>
        </p:spPr>
        <p:txBody>
          <a:bodyPr vert="horz" lIns="95560" tIns="47780" rIns="95560"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3850443" y="9428584"/>
            <a:ext cx="2945659" cy="498055"/>
          </a:xfrm>
          <a:prstGeom prst="rect">
            <a:avLst/>
          </a:prstGeom>
        </p:spPr>
        <p:txBody>
          <a:bodyPr vert="horz" lIns="95560" tIns="47780" rIns="95560" bIns="47780" rtlCol="0" anchor="b"/>
          <a:lstStyle>
            <a:lvl1pPr algn="r">
              <a:defRPr sz="1300"/>
            </a:lvl1pPr>
          </a:lstStyle>
          <a:p>
            <a:fld id="{063E7481-96F9-4EDB-AB8A-96728347242B}" type="slidenum">
              <a:rPr lang="ko-KR" altLang="en-US" smtClean="0"/>
              <a:t>‹#›</a:t>
            </a:fld>
            <a:endParaRPr lang="ko-KR" altLang="en-US"/>
          </a:p>
        </p:txBody>
      </p:sp>
    </p:spTree>
    <p:extLst>
      <p:ext uri="{BB962C8B-B14F-4D97-AF65-F5344CB8AC3E}">
        <p14:creationId xmlns:p14="http://schemas.microsoft.com/office/powerpoint/2010/main" val="152535810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5584-ADD5-4071-0C5E-59A222C3A5A8}"/>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AC506AD9-03DB-EDAE-BE01-499522D9F894}"/>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9FBA3FF6-BBE1-A277-E590-44D5B5CDF409}"/>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76A33140-1AB4-7275-4CCA-3250A9C0B2FF}"/>
              </a:ext>
            </a:extLst>
          </p:cNvPr>
          <p:cNvSpPr>
            <a:spLocks noGrp="1"/>
          </p:cNvSpPr>
          <p:nvPr>
            <p:ph type="sldNum" sz="quarter" idx="5"/>
          </p:nvPr>
        </p:nvSpPr>
        <p:spPr/>
        <p:txBody>
          <a:bodyPr/>
          <a:lstStyle/>
          <a:p>
            <a:fld id="{063E7481-96F9-4EDB-AB8A-96728347242B}" type="slidenum">
              <a:rPr lang="ko-KR" altLang="en-US" smtClean="0"/>
              <a:t>1</a:t>
            </a:fld>
            <a:endParaRPr lang="ko-KR" altLang="en-US"/>
          </a:p>
        </p:txBody>
      </p:sp>
    </p:spTree>
    <p:extLst>
      <p:ext uri="{BB962C8B-B14F-4D97-AF65-F5344CB8AC3E}">
        <p14:creationId xmlns:p14="http://schemas.microsoft.com/office/powerpoint/2010/main" val="1666218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970015" y="5302386"/>
            <a:ext cx="33660160" cy="11279752"/>
          </a:xfrm>
        </p:spPr>
        <p:txBody>
          <a:bodyPr anchor="b"/>
          <a:lstStyle>
            <a:lvl1pPr algn="ctr">
              <a:defRPr sz="21259"/>
            </a:lvl1pPr>
          </a:lstStyle>
          <a:p>
            <a:r>
              <a:rPr lang="ko-KR" altLang="en-US"/>
              <a:t>마스터 제목 스타일 편집</a:t>
            </a:r>
            <a:endParaRPr lang="en-US" dirty="0"/>
          </a:p>
        </p:txBody>
      </p:sp>
      <p:sp>
        <p:nvSpPr>
          <p:cNvPr id="3" name="Subtitle 2"/>
          <p:cNvSpPr>
            <a:spLocks noGrp="1"/>
          </p:cNvSpPr>
          <p:nvPr>
            <p:ph type="subTitle" idx="1"/>
          </p:nvPr>
        </p:nvSpPr>
        <p:spPr>
          <a:xfrm>
            <a:off x="4950024" y="17017128"/>
            <a:ext cx="29700141" cy="7822326"/>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76082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108921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701890" y="8077333"/>
            <a:ext cx="34155162" cy="13477201"/>
          </a:xfrm>
        </p:spPr>
        <p:txBody>
          <a:bodyPr anchor="b"/>
          <a:lstStyle>
            <a:lvl1pPr>
              <a:defRPr sz="21259"/>
            </a:lvl1pPr>
          </a:lstStyle>
          <a:p>
            <a:r>
              <a:rPr lang="ko-KR" altLang="en-US"/>
              <a:t>마스터 제목 스타일 편집</a:t>
            </a:r>
            <a:endParaRPr lang="en-US" dirty="0"/>
          </a:p>
        </p:txBody>
      </p:sp>
      <p:sp>
        <p:nvSpPr>
          <p:cNvPr id="3" name="Text Placeholder 2"/>
          <p:cNvSpPr>
            <a:spLocks noGrp="1"/>
          </p:cNvSpPr>
          <p:nvPr>
            <p:ph type="body" idx="1"/>
          </p:nvPr>
        </p:nvSpPr>
        <p:spPr>
          <a:xfrm>
            <a:off x="2701890" y="21682033"/>
            <a:ext cx="34155162" cy="7087342"/>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7243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722514" y="8624810"/>
            <a:ext cx="16830079"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20047597" y="8624810"/>
            <a:ext cx="16830079"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1975229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727671" y="1724969"/>
            <a:ext cx="34155162" cy="626236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727676" y="7942328"/>
            <a:ext cx="16752733" cy="3892412"/>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2727676" y="11834740"/>
            <a:ext cx="16752733"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20047599" y="7942328"/>
            <a:ext cx="16835237" cy="3892412"/>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20047599" y="11834740"/>
            <a:ext cx="16835237"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306311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60725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40640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2" cy="7559834"/>
          </a:xfrm>
        </p:spPr>
        <p:txBody>
          <a:bodyPr anchor="b"/>
          <a:lstStyle>
            <a:lvl1pPr>
              <a:defRPr sz="11338"/>
            </a:lvl1pPr>
          </a:lstStyle>
          <a:p>
            <a:r>
              <a:rPr lang="ko-KR" altLang="en-US"/>
              <a:t>마스터 제목 스타일 편집</a:t>
            </a:r>
            <a:endParaRPr lang="en-US" dirty="0"/>
          </a:p>
        </p:txBody>
      </p:sp>
      <p:sp>
        <p:nvSpPr>
          <p:cNvPr id="3" name="Content Placeholder 2"/>
          <p:cNvSpPr>
            <a:spLocks noGrp="1"/>
          </p:cNvSpPr>
          <p:nvPr>
            <p:ph idx="1"/>
          </p:nvPr>
        </p:nvSpPr>
        <p:spPr>
          <a:xfrm>
            <a:off x="16835237" y="4664905"/>
            <a:ext cx="20047596" cy="23024494"/>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2727671" y="9719786"/>
            <a:ext cx="12772092" cy="18007107"/>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3347929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2" cy="7559834"/>
          </a:xfrm>
        </p:spPr>
        <p:txBody>
          <a:bodyPr anchor="b"/>
          <a:lstStyle>
            <a:lvl1pPr>
              <a:defRPr sz="11338"/>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6835237" y="4664905"/>
            <a:ext cx="20047596" cy="23024494"/>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727671" y="9719786"/>
            <a:ext cx="12772092" cy="18007107"/>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43762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439517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338886" y="1724962"/>
            <a:ext cx="8538790" cy="27456899"/>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722515" y="1724962"/>
            <a:ext cx="25121369" cy="2745689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2069C3E-F16C-4B70-AE9D-6D3EB69C6321}" type="datetimeFigureOut">
              <a:rPr lang="ko-KR" altLang="en-US" smtClean="0"/>
              <a:t>2025-10-13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1189606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22513" y="1724969"/>
            <a:ext cx="34155162" cy="626236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722513" y="8624810"/>
            <a:ext cx="34155162" cy="20557051"/>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2722513" y="30029347"/>
            <a:ext cx="8910043" cy="1724962"/>
          </a:xfrm>
          <a:prstGeom prst="rect">
            <a:avLst/>
          </a:prstGeom>
        </p:spPr>
        <p:txBody>
          <a:bodyPr vert="horz" lIns="91440" tIns="45720" rIns="91440" bIns="45720" rtlCol="0" anchor="ctr"/>
          <a:lstStyle>
            <a:lvl1pPr algn="l">
              <a:defRPr sz="4252">
                <a:solidFill>
                  <a:schemeClr val="tx1">
                    <a:tint val="82000"/>
                  </a:schemeClr>
                </a:solidFill>
              </a:defRPr>
            </a:lvl1pPr>
          </a:lstStyle>
          <a:p>
            <a:fld id="{22069C3E-F16C-4B70-AE9D-6D3EB69C6321}" type="datetimeFigureOut">
              <a:rPr lang="ko-KR" altLang="en-US" smtClean="0"/>
              <a:t>2025-10-13</a:t>
            </a:fld>
            <a:endParaRPr lang="ko-KR" altLang="en-US"/>
          </a:p>
        </p:txBody>
      </p:sp>
      <p:sp>
        <p:nvSpPr>
          <p:cNvPr id="5" name="Footer Placeholder 4"/>
          <p:cNvSpPr>
            <a:spLocks noGrp="1"/>
          </p:cNvSpPr>
          <p:nvPr>
            <p:ph type="ftr" sz="quarter" idx="3"/>
          </p:nvPr>
        </p:nvSpPr>
        <p:spPr>
          <a:xfrm>
            <a:off x="13117562" y="30029347"/>
            <a:ext cx="13365064" cy="1724962"/>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27967632" y="30029347"/>
            <a:ext cx="8910043" cy="1724962"/>
          </a:xfrm>
          <a:prstGeom prst="rect">
            <a:avLst/>
          </a:prstGeom>
        </p:spPr>
        <p:txBody>
          <a:bodyPr vert="horz" lIns="91440" tIns="45720" rIns="91440" bIns="45720" rtlCol="0" anchor="ctr"/>
          <a:lstStyle>
            <a:lvl1pPr algn="r">
              <a:defRPr sz="4252">
                <a:solidFill>
                  <a:schemeClr val="tx1">
                    <a:tint val="82000"/>
                  </a:schemeClr>
                </a:solidFill>
              </a:defRPr>
            </a:lvl1pPr>
          </a:lstStyle>
          <a:p>
            <a:fld id="{5AD92ECC-9BC9-4EB3-B72C-33151D49A30C}" type="slidenum">
              <a:rPr lang="ko-KR" altLang="en-US" smtClean="0"/>
              <a:t>‹#›</a:t>
            </a:fld>
            <a:endParaRPr lang="ko-KR" altLang="en-US"/>
          </a:p>
        </p:txBody>
      </p:sp>
    </p:spTree>
    <p:extLst>
      <p:ext uri="{BB962C8B-B14F-4D97-AF65-F5344CB8AC3E}">
        <p14:creationId xmlns:p14="http://schemas.microsoft.com/office/powerpoint/2010/main" val="27827847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1"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1"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1"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1"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1" hangingPunct="1">
        <a:defRPr sz="6378" kern="1200">
          <a:solidFill>
            <a:schemeClr val="tx1"/>
          </a:solidFill>
          <a:latin typeface="+mn-lt"/>
          <a:ea typeface="+mn-ea"/>
          <a:cs typeface="+mn-cs"/>
        </a:defRPr>
      </a:lvl1pPr>
      <a:lvl2pPr marL="1619951" algn="l" defTabSz="3239902" rtl="0" eaLnBrk="1" latinLnBrk="1" hangingPunct="1">
        <a:defRPr sz="6378" kern="1200">
          <a:solidFill>
            <a:schemeClr val="tx1"/>
          </a:solidFill>
          <a:latin typeface="+mn-lt"/>
          <a:ea typeface="+mn-ea"/>
          <a:cs typeface="+mn-cs"/>
        </a:defRPr>
      </a:lvl2pPr>
      <a:lvl3pPr marL="3239902" algn="l" defTabSz="3239902" rtl="0" eaLnBrk="1" latinLnBrk="1" hangingPunct="1">
        <a:defRPr sz="6378" kern="1200">
          <a:solidFill>
            <a:schemeClr val="tx1"/>
          </a:solidFill>
          <a:latin typeface="+mn-lt"/>
          <a:ea typeface="+mn-ea"/>
          <a:cs typeface="+mn-cs"/>
        </a:defRPr>
      </a:lvl3pPr>
      <a:lvl4pPr marL="4859853" algn="l" defTabSz="3239902" rtl="0" eaLnBrk="1" latinLnBrk="1" hangingPunct="1">
        <a:defRPr sz="6378" kern="1200">
          <a:solidFill>
            <a:schemeClr val="tx1"/>
          </a:solidFill>
          <a:latin typeface="+mn-lt"/>
          <a:ea typeface="+mn-ea"/>
          <a:cs typeface="+mn-cs"/>
        </a:defRPr>
      </a:lvl4pPr>
      <a:lvl5pPr marL="6479804" algn="l" defTabSz="3239902" rtl="0" eaLnBrk="1" latinLnBrk="1" hangingPunct="1">
        <a:defRPr sz="6378" kern="1200">
          <a:solidFill>
            <a:schemeClr val="tx1"/>
          </a:solidFill>
          <a:latin typeface="+mn-lt"/>
          <a:ea typeface="+mn-ea"/>
          <a:cs typeface="+mn-cs"/>
        </a:defRPr>
      </a:lvl5pPr>
      <a:lvl6pPr marL="8099755" algn="l" defTabSz="3239902" rtl="0" eaLnBrk="1" latinLnBrk="1" hangingPunct="1">
        <a:defRPr sz="6378" kern="1200">
          <a:solidFill>
            <a:schemeClr val="tx1"/>
          </a:solidFill>
          <a:latin typeface="+mn-lt"/>
          <a:ea typeface="+mn-ea"/>
          <a:cs typeface="+mn-cs"/>
        </a:defRPr>
      </a:lvl6pPr>
      <a:lvl7pPr marL="9719706" algn="l" defTabSz="3239902" rtl="0" eaLnBrk="1" latinLnBrk="1" hangingPunct="1">
        <a:defRPr sz="6378" kern="1200">
          <a:solidFill>
            <a:schemeClr val="tx1"/>
          </a:solidFill>
          <a:latin typeface="+mn-lt"/>
          <a:ea typeface="+mn-ea"/>
          <a:cs typeface="+mn-cs"/>
        </a:defRPr>
      </a:lvl7pPr>
      <a:lvl8pPr marL="11339657" algn="l" defTabSz="3239902" rtl="0" eaLnBrk="1" latinLnBrk="1" hangingPunct="1">
        <a:defRPr sz="6378" kern="1200">
          <a:solidFill>
            <a:schemeClr val="tx1"/>
          </a:solidFill>
          <a:latin typeface="+mn-lt"/>
          <a:ea typeface="+mn-ea"/>
          <a:cs typeface="+mn-cs"/>
        </a:defRPr>
      </a:lvl8pPr>
      <a:lvl9pPr marL="12959608" algn="l" defTabSz="3239902" rtl="0" eaLnBrk="1" latinLnBrk="1"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34" Type="http://schemas.openxmlformats.org/officeDocument/2006/relationships/image" Target="../media/image32.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33" Type="http://schemas.openxmlformats.org/officeDocument/2006/relationships/image" Target="../media/image31.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tiff"/><Relationship Id="rId29"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32" Type="http://schemas.openxmlformats.org/officeDocument/2006/relationships/image" Target="../media/image30.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31"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 Id="rId35" Type="http://schemas.openxmlformats.org/officeDocument/2006/relationships/image" Target="../media/image33.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A700D-103A-385E-3955-1AF10E6284AD}"/>
            </a:ext>
          </a:extLst>
        </p:cNvPr>
        <p:cNvGrpSpPr/>
        <p:nvPr/>
      </p:nvGrpSpPr>
      <p:grpSpPr>
        <a:xfrm>
          <a:off x="0" y="0"/>
          <a:ext cx="0" cy="0"/>
          <a:chOff x="0" y="0"/>
          <a:chExt cx="0" cy="0"/>
        </a:xfrm>
      </p:grpSpPr>
      <p:sp>
        <p:nvSpPr>
          <p:cNvPr id="2" name="직사각형 1">
            <a:extLst>
              <a:ext uri="{FF2B5EF4-FFF2-40B4-BE49-F238E27FC236}">
                <a16:creationId xmlns:a16="http://schemas.microsoft.com/office/drawing/2014/main" id="{C2C91495-1DD5-C327-CED9-5AEBF1B7CBB9}"/>
              </a:ext>
            </a:extLst>
          </p:cNvPr>
          <p:cNvSpPr>
            <a:spLocks noGrp="1" noRot="1" noMove="1" noResize="1" noEditPoints="1" noAdjustHandles="1" noChangeArrowheads="1" noChangeShapeType="1"/>
          </p:cNvSpPr>
          <p:nvPr/>
        </p:nvSpPr>
        <p:spPr>
          <a:xfrm>
            <a:off x="0" y="0"/>
            <a:ext cx="39600188" cy="4569437"/>
          </a:xfrm>
          <a:prstGeom prst="rect">
            <a:avLst/>
          </a:prstGeom>
          <a:solidFill>
            <a:srgbClr val="E6F0FA"/>
          </a:solidFill>
          <a:ln>
            <a:solidFill>
              <a:srgbClr val="E2E9F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100" dirty="0"/>
          </a:p>
        </p:txBody>
      </p:sp>
      <p:sp>
        <p:nvSpPr>
          <p:cNvPr id="3" name="직사각형 2">
            <a:extLst>
              <a:ext uri="{FF2B5EF4-FFF2-40B4-BE49-F238E27FC236}">
                <a16:creationId xmlns:a16="http://schemas.microsoft.com/office/drawing/2014/main" id="{1F27062D-6C8D-B177-9500-35392788E5EF}"/>
              </a:ext>
            </a:extLst>
          </p:cNvPr>
          <p:cNvSpPr>
            <a:spLocks noGrp="1" noRot="1" noMove="1" noResize="1" noEditPoints="1" noAdjustHandles="1" noChangeArrowheads="1" noChangeShapeType="1"/>
          </p:cNvSpPr>
          <p:nvPr/>
        </p:nvSpPr>
        <p:spPr>
          <a:xfrm>
            <a:off x="1" y="4471422"/>
            <a:ext cx="39600187" cy="27927866"/>
          </a:xfrm>
          <a:prstGeom prst="rect">
            <a:avLst/>
          </a:prstGeom>
          <a:solidFill>
            <a:srgbClr val="F5F8FD"/>
          </a:solidFill>
          <a:ln>
            <a:solidFill>
              <a:srgbClr val="F5F8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22137" indent="-1322137" algn="just" latinLnBrk="1">
              <a:lnSpc>
                <a:spcPct val="150000"/>
              </a:lnSpc>
            </a:pPr>
            <a:endParaRPr kumimoji="1" lang="en-US" altLang="ko-KR" sz="1100" dirty="0">
              <a:solidFill>
                <a:srgbClr val="000000"/>
              </a:solidFill>
              <a:latin typeface="Arial" panose="020B0604020202020204" pitchFamily="34" charset="0"/>
              <a:ea typeface="바탕" pitchFamily="18" charset="-127"/>
              <a:cs typeface="Arial" panose="020B0604020202020204" pitchFamily="34" charset="0"/>
            </a:endParaRPr>
          </a:p>
        </p:txBody>
      </p:sp>
      <p:sp>
        <p:nvSpPr>
          <p:cNvPr id="4" name="TextBox 3">
            <a:extLst>
              <a:ext uri="{FF2B5EF4-FFF2-40B4-BE49-F238E27FC236}">
                <a16:creationId xmlns:a16="http://schemas.microsoft.com/office/drawing/2014/main" id="{783BCDBA-936D-DAE8-C3B1-AA4E1CB88240}"/>
              </a:ext>
            </a:extLst>
          </p:cNvPr>
          <p:cNvSpPr txBox="1"/>
          <p:nvPr/>
        </p:nvSpPr>
        <p:spPr>
          <a:xfrm>
            <a:off x="786646" y="370066"/>
            <a:ext cx="38026896" cy="984885"/>
          </a:xfrm>
          <a:prstGeom prst="rect">
            <a:avLst/>
          </a:prstGeom>
          <a:noFill/>
        </p:spPr>
        <p:txBody>
          <a:bodyPr wrap="square">
            <a:spAutoFit/>
          </a:bodyPr>
          <a:lstStyle/>
          <a:p>
            <a:pPr algn="ctr"/>
            <a:r>
              <a:rPr lang="en-US" altLang="ko-KR" sz="5800" b="1" dirty="0">
                <a:solidFill>
                  <a:srgbClr val="111111"/>
                </a:solidFill>
                <a:latin typeface="Calibri" panose="020F0502020204030204" pitchFamily="34" charset="0"/>
                <a:ea typeface="Verdana" panose="020B0604030504040204" pitchFamily="34" charset="0"/>
                <a:cs typeface="Calibri" panose="020F0502020204030204" pitchFamily="34" charset="0"/>
              </a:rPr>
              <a:t>Discriminative Stimulus Properties of Psilocybin and Substituted Tryptamines on Mesolimbic Area</a:t>
            </a:r>
            <a:endParaRPr lang="ko-KR" altLang="en-US" sz="5800" b="1" dirty="0">
              <a:latin typeface="Calibri" panose="020F0502020204030204" pitchFamily="34" charset="0"/>
              <a:cs typeface="Calibri" panose="020F0502020204030204" pitchFamily="34" charset="0"/>
            </a:endParaRPr>
          </a:p>
        </p:txBody>
      </p:sp>
      <p:pic>
        <p:nvPicPr>
          <p:cNvPr id="5" name="그림 4">
            <a:extLst>
              <a:ext uri="{FF2B5EF4-FFF2-40B4-BE49-F238E27FC236}">
                <a16:creationId xmlns:a16="http://schemas.microsoft.com/office/drawing/2014/main" id="{EF2D9585-EA49-3A06-6C9B-A1B7DC265354}"/>
              </a:ext>
            </a:extLst>
          </p:cNvPr>
          <p:cNvPicPr>
            <a:picLocks noChangeAspect="1"/>
          </p:cNvPicPr>
          <p:nvPr/>
        </p:nvPicPr>
        <p:blipFill rotWithShape="1">
          <a:blip r:embed="rId3"/>
          <a:srcRect r="63290"/>
          <a:stretch>
            <a:fillRect/>
          </a:stretch>
        </p:blipFill>
        <p:spPr>
          <a:xfrm>
            <a:off x="-154002" y="1301063"/>
            <a:ext cx="2958064" cy="3240000"/>
          </a:xfrm>
          <a:prstGeom prst="rect">
            <a:avLst/>
          </a:prstGeom>
        </p:spPr>
      </p:pic>
      <p:pic>
        <p:nvPicPr>
          <p:cNvPr id="6" name="그림 5">
            <a:extLst>
              <a:ext uri="{FF2B5EF4-FFF2-40B4-BE49-F238E27FC236}">
                <a16:creationId xmlns:a16="http://schemas.microsoft.com/office/drawing/2014/main" id="{314E25C8-88C1-16BF-9FE5-4737D26F7FD2}"/>
              </a:ext>
            </a:extLst>
          </p:cNvPr>
          <p:cNvPicPr>
            <a:picLocks noChangeAspect="1"/>
          </p:cNvPicPr>
          <p:nvPr/>
        </p:nvPicPr>
        <p:blipFill rotWithShape="1">
          <a:blip r:embed="rId4"/>
          <a:stretch>
            <a:fillRect/>
          </a:stretch>
        </p:blipFill>
        <p:spPr>
          <a:xfrm>
            <a:off x="36606882" y="1081030"/>
            <a:ext cx="3240000" cy="3240000"/>
          </a:xfrm>
          <a:prstGeom prst="rect">
            <a:avLst/>
          </a:prstGeom>
        </p:spPr>
      </p:pic>
      <p:pic>
        <p:nvPicPr>
          <p:cNvPr id="7" name="그림 6" descr="그래픽, 원, 스크린샷, 그래픽 디자인이(가) 표시된 사진&#10;&#10;자동 생성된 설명">
            <a:extLst>
              <a:ext uri="{FF2B5EF4-FFF2-40B4-BE49-F238E27FC236}">
                <a16:creationId xmlns:a16="http://schemas.microsoft.com/office/drawing/2014/main" id="{E6BA63FE-3C13-5015-A9C7-9D7C2813E4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72439" y="1273222"/>
            <a:ext cx="4950141" cy="2880000"/>
          </a:xfrm>
          <a:prstGeom prst="rect">
            <a:avLst/>
          </a:prstGeom>
        </p:spPr>
      </p:pic>
      <p:sp>
        <p:nvSpPr>
          <p:cNvPr id="8" name="TextBox 7">
            <a:extLst>
              <a:ext uri="{FF2B5EF4-FFF2-40B4-BE49-F238E27FC236}">
                <a16:creationId xmlns:a16="http://schemas.microsoft.com/office/drawing/2014/main" id="{2DAC49C4-0B6B-E0F0-73C9-B7CD13147C15}"/>
              </a:ext>
            </a:extLst>
          </p:cNvPr>
          <p:cNvSpPr txBox="1"/>
          <p:nvPr/>
        </p:nvSpPr>
        <p:spPr>
          <a:xfrm>
            <a:off x="5306681" y="912055"/>
            <a:ext cx="28986827" cy="3264355"/>
          </a:xfrm>
          <a:prstGeom prst="rect">
            <a:avLst/>
          </a:prstGeom>
          <a:noFill/>
        </p:spPr>
        <p:txBody>
          <a:bodyPr wrap="square">
            <a:spAutoFit/>
          </a:bodyPr>
          <a:lstStyle/>
          <a:p>
            <a:pPr algn="ctr" fontAlgn="base">
              <a:lnSpc>
                <a:spcPct val="150000"/>
              </a:lnSpc>
            </a:pP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Su min Kang </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1,2,#</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Dae Si Kang</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1,4,#</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Min Jin Oh</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1,4</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Sejin Jeong</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1,3</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Eum Ji Kim </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Jieun Lee</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1,4</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Suchan Chang</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a:t>
            </a:r>
            <a:r>
              <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rPr>
              <a:t>, Ja Wook Koo</a:t>
            </a:r>
            <a:r>
              <a:rPr lang="en-US" altLang="ko-KR" sz="40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1,4</a:t>
            </a:r>
            <a:endParaRPr lang="en-US" altLang="ko-KR" sz="4000" b="1" dirty="0">
              <a:solidFill>
                <a:srgbClr val="111111"/>
              </a:solidFill>
              <a:latin typeface="Calibri" panose="020F0502020204030204" pitchFamily="34" charset="0"/>
              <a:ea typeface="Verdana" panose="020B0604030504040204" pitchFamily="34" charset="0"/>
              <a:cs typeface="Calibri" panose="020F0502020204030204" pitchFamily="34" charset="0"/>
            </a:endParaRPr>
          </a:p>
          <a:p>
            <a:pPr algn="ctr" fontAlgn="base">
              <a:lnSpc>
                <a:spcPct val="150000"/>
              </a:lnSpc>
            </a:pPr>
            <a:r>
              <a:rPr lang="en-US" altLang="ko-KR" sz="25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1</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Emotion, Cognition and Behavior Research Group, Korea Brain Research Institute, Daegu, Republic of Korea</a:t>
            </a:r>
          </a:p>
          <a:p>
            <a:pPr algn="ctr" fontAlgn="base">
              <a:lnSpc>
                <a:spcPct val="150000"/>
              </a:lnSpc>
            </a:pPr>
            <a:r>
              <a:rPr lang="en-US" altLang="ko-KR" sz="25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2</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Department of Physiology, Kyungpook National University, Daegu, Republic of Korea</a:t>
            </a:r>
          </a:p>
          <a:p>
            <a:pPr algn="ctr" fontAlgn="base">
              <a:lnSpc>
                <a:spcPct val="150000"/>
              </a:lnSpc>
            </a:pPr>
            <a:r>
              <a:rPr lang="en-US" altLang="ko-KR" sz="25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3</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Departemet of Life Science, </a:t>
            </a:r>
            <a:r>
              <a:rPr lang="en-US" altLang="ko-KR" sz="2500" b="1" dirty="0" err="1">
                <a:solidFill>
                  <a:srgbClr val="111111"/>
                </a:solidFill>
                <a:latin typeface="Calibri" panose="020F0502020204030204" pitchFamily="34" charset="0"/>
                <a:ea typeface="Verdana" panose="020B0604030504040204" pitchFamily="34" charset="0"/>
                <a:cs typeface="Calibri" panose="020F0502020204030204" pitchFamily="34" charset="0"/>
              </a:rPr>
              <a:t>Yeungnam</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 University, </a:t>
            </a:r>
            <a:r>
              <a:rPr lang="en-US" altLang="ko-KR" sz="2500" b="1" dirty="0" err="1">
                <a:solidFill>
                  <a:srgbClr val="111111"/>
                </a:solidFill>
                <a:latin typeface="Calibri" panose="020F0502020204030204" pitchFamily="34" charset="0"/>
                <a:ea typeface="Verdana" panose="020B0604030504040204" pitchFamily="34" charset="0"/>
                <a:cs typeface="Calibri" panose="020F0502020204030204" pitchFamily="34" charset="0"/>
              </a:rPr>
              <a:t>Gyeongsan</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 Republic of Korea</a:t>
            </a:r>
          </a:p>
          <a:p>
            <a:pPr algn="ctr" fontAlgn="base">
              <a:lnSpc>
                <a:spcPct val="150000"/>
              </a:lnSpc>
            </a:pPr>
            <a:r>
              <a:rPr lang="en-US" altLang="ko-KR" sz="2500" b="1" baseline="30000" dirty="0">
                <a:solidFill>
                  <a:srgbClr val="111111"/>
                </a:solidFill>
                <a:latin typeface="Calibri" panose="020F0502020204030204" pitchFamily="34" charset="0"/>
                <a:ea typeface="Verdana" panose="020B0604030504040204" pitchFamily="34" charset="0"/>
                <a:cs typeface="Calibri" panose="020F0502020204030204" pitchFamily="34" charset="0"/>
              </a:rPr>
              <a:t>4</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Department of Brain Sciences, Daegu </a:t>
            </a:r>
            <a:r>
              <a:rPr lang="en-US" altLang="ko-KR" sz="2500" b="1" dirty="0" err="1">
                <a:solidFill>
                  <a:srgbClr val="111111"/>
                </a:solidFill>
                <a:latin typeface="Calibri" panose="020F0502020204030204" pitchFamily="34" charset="0"/>
                <a:ea typeface="Verdana" panose="020B0604030504040204" pitchFamily="34" charset="0"/>
                <a:cs typeface="Calibri" panose="020F0502020204030204" pitchFamily="34" charset="0"/>
              </a:rPr>
              <a:t>Gyeongbuk</a:t>
            </a:r>
            <a:r>
              <a:rPr lang="en-US" altLang="ko-KR" sz="2500" b="1" dirty="0">
                <a:solidFill>
                  <a:srgbClr val="111111"/>
                </a:solidFill>
                <a:latin typeface="Calibri" panose="020F0502020204030204" pitchFamily="34" charset="0"/>
                <a:ea typeface="Verdana" panose="020B0604030504040204" pitchFamily="34" charset="0"/>
                <a:cs typeface="Calibri" panose="020F0502020204030204" pitchFamily="34" charset="0"/>
              </a:rPr>
              <a:t> Institute of Science and Technology, Daegu, Republic of Korea</a:t>
            </a:r>
          </a:p>
        </p:txBody>
      </p:sp>
      <p:sp>
        <p:nvSpPr>
          <p:cNvPr id="12" name="TextBox 11">
            <a:extLst>
              <a:ext uri="{FF2B5EF4-FFF2-40B4-BE49-F238E27FC236}">
                <a16:creationId xmlns:a16="http://schemas.microsoft.com/office/drawing/2014/main" id="{9B7A850E-ED3C-FC8A-43D2-14443706DCC9}"/>
              </a:ext>
            </a:extLst>
          </p:cNvPr>
          <p:cNvSpPr txBox="1"/>
          <p:nvPr/>
        </p:nvSpPr>
        <p:spPr>
          <a:xfrm>
            <a:off x="352843" y="4448446"/>
            <a:ext cx="3763373" cy="1015663"/>
          </a:xfrm>
          <a:prstGeom prst="rect">
            <a:avLst/>
          </a:prstGeom>
          <a:noFill/>
        </p:spPr>
        <p:txBody>
          <a:bodyPr wrap="square" rtlCol="0">
            <a:spAutoFit/>
          </a:bodyPr>
          <a:lstStyle/>
          <a:p>
            <a:r>
              <a:rPr lang="en-US" altLang="ko-KR" sz="5900" b="1" dirty="0">
                <a:latin typeface="Calibri" panose="020F0502020204030204" pitchFamily="34" charset="0"/>
                <a:cs typeface="Calibri" panose="020F0502020204030204" pitchFamily="34" charset="0"/>
              </a:rPr>
              <a:t>Abstract</a:t>
            </a:r>
            <a:endParaRPr lang="ko-KR" altLang="en-US" sz="5900" b="1" dirty="0">
              <a:latin typeface="Calibri" panose="020F0502020204030204" pitchFamily="34" charset="0"/>
              <a:cs typeface="Calibri" panose="020F0502020204030204" pitchFamily="34" charset="0"/>
            </a:endParaRPr>
          </a:p>
        </p:txBody>
      </p:sp>
      <p:sp>
        <p:nvSpPr>
          <p:cNvPr id="13" name="직사각형 12">
            <a:extLst>
              <a:ext uri="{FF2B5EF4-FFF2-40B4-BE49-F238E27FC236}">
                <a16:creationId xmlns:a16="http://schemas.microsoft.com/office/drawing/2014/main" id="{22880572-6324-8941-3969-0CEBFD88C412}"/>
              </a:ext>
            </a:extLst>
          </p:cNvPr>
          <p:cNvSpPr>
            <a:spLocks/>
          </p:cNvSpPr>
          <p:nvPr/>
        </p:nvSpPr>
        <p:spPr>
          <a:xfrm>
            <a:off x="370474" y="15435655"/>
            <a:ext cx="10677175" cy="16761512"/>
          </a:xfrm>
          <a:prstGeom prst="rect">
            <a:avLst/>
          </a:prstGeom>
          <a:solidFill>
            <a:schemeClr val="bg1"/>
          </a:solidFill>
          <a:ln w="76200">
            <a:solidFill>
              <a:srgbClr val="1A3E6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o-KR" altLang="en-US" sz="1106" dirty="0">
              <a:latin typeface="Calibri" panose="020F0502020204030204" pitchFamily="34" charset="0"/>
              <a:cs typeface="Calibri" panose="020F0502020204030204" pitchFamily="34" charset="0"/>
            </a:endParaRPr>
          </a:p>
        </p:txBody>
      </p:sp>
      <p:sp>
        <p:nvSpPr>
          <p:cNvPr id="14" name="사각형: 둥근 모서리 13">
            <a:extLst>
              <a:ext uri="{FF2B5EF4-FFF2-40B4-BE49-F238E27FC236}">
                <a16:creationId xmlns:a16="http://schemas.microsoft.com/office/drawing/2014/main" id="{180A9CA0-7038-9E76-094A-F5978634714C}"/>
              </a:ext>
            </a:extLst>
          </p:cNvPr>
          <p:cNvSpPr>
            <a:spLocks/>
          </p:cNvSpPr>
          <p:nvPr/>
        </p:nvSpPr>
        <p:spPr>
          <a:xfrm>
            <a:off x="28679782" y="30793759"/>
            <a:ext cx="10543340" cy="1403408"/>
          </a:xfrm>
          <a:prstGeom prst="roundRect">
            <a:avLst/>
          </a:prstGeom>
          <a:solidFill>
            <a:schemeClr val="bg1"/>
          </a:solidFill>
          <a:ln w="76200">
            <a:solidFill>
              <a:srgbClr val="1A3E6F"/>
            </a:solidFill>
          </a:ln>
          <a:scene3d>
            <a:camera prst="orthographicFront"/>
            <a:lightRig rig="threePt" dir="t"/>
          </a:scene3d>
          <a:sp3d>
            <a:bevelT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altLang="ko-KR" dirty="0">
                <a:solidFill>
                  <a:schemeClr val="tx1"/>
                </a:solidFill>
                <a:latin typeface="Calibri" panose="020F0502020204030204" pitchFamily="34" charset="0"/>
                <a:cs typeface="Calibri" panose="020F0502020204030204" pitchFamily="34" charset="0"/>
              </a:rPr>
              <a:t>This research was supported by KBRI (Ministry of Science and ICT, 25-BR-07-01 &amp; 25-BR-05-05), the Ministry of Food and Drug Safety (MFDS, 24212MFDS223), the National Research Foundation of Korea (NRF, funded by the Korea government,RS-2024-00508718 &amp; 2021R1A2C2094627) and National Research Foundation of Korea (NRF, funded by the Korea government, MSIP,  RS-2024-00349070).</a:t>
            </a:r>
            <a:endParaRPr lang="ko-KR" altLang="en-US" dirty="0">
              <a:solidFill>
                <a:schemeClr val="tx1"/>
              </a:solidFill>
              <a:latin typeface="Calibri" panose="020F0502020204030204" pitchFamily="34" charset="0"/>
              <a:cs typeface="Calibri" panose="020F0502020204030204" pitchFamily="34" charset="0"/>
            </a:endParaRPr>
          </a:p>
        </p:txBody>
      </p:sp>
      <p:sp>
        <p:nvSpPr>
          <p:cNvPr id="15" name="직사각형 14">
            <a:extLst>
              <a:ext uri="{FF2B5EF4-FFF2-40B4-BE49-F238E27FC236}">
                <a16:creationId xmlns:a16="http://schemas.microsoft.com/office/drawing/2014/main" id="{A7AA0BAE-D552-0487-4137-8670140F2557}"/>
              </a:ext>
            </a:extLst>
          </p:cNvPr>
          <p:cNvSpPr>
            <a:spLocks/>
          </p:cNvSpPr>
          <p:nvPr/>
        </p:nvSpPr>
        <p:spPr>
          <a:xfrm>
            <a:off x="11178171" y="8556199"/>
            <a:ext cx="17374370" cy="23640969"/>
          </a:xfrm>
          <a:prstGeom prst="rect">
            <a:avLst/>
          </a:prstGeom>
          <a:solidFill>
            <a:schemeClr val="bg1"/>
          </a:solidFill>
          <a:ln w="76200">
            <a:solidFill>
              <a:srgbClr val="1A3E6F"/>
            </a:solidFill>
          </a:ln>
        </p:spPr>
        <p:style>
          <a:lnRef idx="2">
            <a:schemeClr val="accent1"/>
          </a:lnRef>
          <a:fillRef idx="1">
            <a:schemeClr val="lt1"/>
          </a:fillRef>
          <a:effectRef idx="0">
            <a:schemeClr val="accent1"/>
          </a:effectRef>
          <a:fontRef idx="minor">
            <a:schemeClr val="dk1"/>
          </a:fontRef>
        </p:style>
        <p:txBody>
          <a:bodyPr rtlCol="0" anchor="ctr"/>
          <a:lstStyle/>
          <a:p>
            <a:endParaRPr kumimoji="1" lang="en-US" altLang="ko-KR" sz="1200" dirty="0">
              <a:solidFill>
                <a:srgbClr val="000000"/>
              </a:solidFill>
              <a:latin typeface="Calibri" panose="020F0502020204030204" pitchFamily="34" charset="0"/>
              <a:ea typeface="바탕" pitchFamily="18" charset="-127"/>
              <a:cs typeface="Calibri" panose="020F0502020204030204" pitchFamily="34" charset="0"/>
            </a:endParaRPr>
          </a:p>
        </p:txBody>
      </p:sp>
      <p:sp>
        <p:nvSpPr>
          <p:cNvPr id="16" name="직사각형 15">
            <a:extLst>
              <a:ext uri="{FF2B5EF4-FFF2-40B4-BE49-F238E27FC236}">
                <a16:creationId xmlns:a16="http://schemas.microsoft.com/office/drawing/2014/main" id="{8017AFD6-09B7-E24F-E2BE-A30B90ED67CB}"/>
              </a:ext>
            </a:extLst>
          </p:cNvPr>
          <p:cNvSpPr>
            <a:spLocks/>
          </p:cNvSpPr>
          <p:nvPr/>
        </p:nvSpPr>
        <p:spPr>
          <a:xfrm>
            <a:off x="28679782" y="8544645"/>
            <a:ext cx="10510144" cy="14740608"/>
          </a:xfrm>
          <a:prstGeom prst="rect">
            <a:avLst/>
          </a:prstGeom>
          <a:solidFill>
            <a:schemeClr val="bg1"/>
          </a:solidFill>
          <a:ln w="76200">
            <a:solidFill>
              <a:srgbClr val="1A3E6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o-KR" altLang="en-US" sz="1106"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43293F0F-8D29-B347-159E-90A3E2E948C5}"/>
              </a:ext>
            </a:extLst>
          </p:cNvPr>
          <p:cNvSpPr txBox="1"/>
          <p:nvPr/>
        </p:nvSpPr>
        <p:spPr>
          <a:xfrm>
            <a:off x="285703" y="14582098"/>
            <a:ext cx="6434794" cy="1015663"/>
          </a:xfrm>
          <a:prstGeom prst="rect">
            <a:avLst/>
          </a:prstGeom>
          <a:noFill/>
        </p:spPr>
        <p:txBody>
          <a:bodyPr wrap="square" rtlCol="0">
            <a:spAutoFit/>
          </a:bodyPr>
          <a:lstStyle/>
          <a:p>
            <a:r>
              <a:rPr lang="en-US" altLang="ko-KR" sz="5900" b="1" dirty="0">
                <a:latin typeface="Calibri" panose="020F0502020204030204" pitchFamily="34" charset="0"/>
                <a:cs typeface="Calibri" panose="020F0502020204030204" pitchFamily="34" charset="0"/>
              </a:rPr>
              <a:t>Material &amp; Method</a:t>
            </a:r>
            <a:endParaRPr lang="ko-KR" altLang="en-US" sz="5900" b="1" dirty="0">
              <a:latin typeface="Calibri" panose="020F0502020204030204" pitchFamily="34" charset="0"/>
              <a:cs typeface="Calibri" panose="020F0502020204030204" pitchFamily="34" charset="0"/>
            </a:endParaRPr>
          </a:p>
        </p:txBody>
      </p:sp>
      <p:sp>
        <p:nvSpPr>
          <p:cNvPr id="21" name="직사각형 20">
            <a:extLst>
              <a:ext uri="{FF2B5EF4-FFF2-40B4-BE49-F238E27FC236}">
                <a16:creationId xmlns:a16="http://schemas.microsoft.com/office/drawing/2014/main" id="{6294C33E-D7F5-FCA4-D9F6-C866A546B3A7}"/>
              </a:ext>
            </a:extLst>
          </p:cNvPr>
          <p:cNvSpPr/>
          <p:nvPr/>
        </p:nvSpPr>
        <p:spPr>
          <a:xfrm>
            <a:off x="377061" y="5334632"/>
            <a:ext cx="38846061" cy="2568714"/>
          </a:xfrm>
          <a:prstGeom prst="rect">
            <a:avLst/>
          </a:prstGeom>
          <a:solidFill>
            <a:schemeClr val="bg1"/>
          </a:solidFill>
          <a:ln w="76200">
            <a:solidFill>
              <a:srgbClr val="1A3E6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o-KR" altLang="en-US" sz="1106"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E80E95EC-4538-457F-6795-AB7642308F01}"/>
              </a:ext>
            </a:extLst>
          </p:cNvPr>
          <p:cNvSpPr txBox="1"/>
          <p:nvPr/>
        </p:nvSpPr>
        <p:spPr>
          <a:xfrm>
            <a:off x="518734" y="5412877"/>
            <a:ext cx="38407171" cy="2400657"/>
          </a:xfrm>
          <a:prstGeom prst="rect">
            <a:avLst/>
          </a:prstGeom>
          <a:noFill/>
        </p:spPr>
        <p:txBody>
          <a:bodyPr wrap="square">
            <a:spAutoFit/>
          </a:bodyPr>
          <a:lstStyle/>
          <a:p>
            <a:pPr algn="just"/>
            <a:r>
              <a:rPr lang="en-US" altLang="ko-KR" sz="2500" dirty="0">
                <a:solidFill>
                  <a:srgbClr val="111111"/>
                </a:solidFill>
                <a:latin typeface="Calibri" panose="020F0502020204030204" pitchFamily="34" charset="0"/>
                <a:cs typeface="Calibri" panose="020F0502020204030204" pitchFamily="34" charset="0"/>
              </a:rPr>
              <a:t>  Substance Use Disorder (SUD) remains a critical and increasingly prevalent global health issue, shaped by complex interactions among biological, psychological, and environmental factors. Tryptamines, a class of hallucinogenic compounds structurally related to serotonin, have gained increasing attention due to their psychoactive properties and increasing presence in illicit drug markets. Although compounds such as psilocybin are generally regarded as having low addictive potential, repeated use may still result in compulsive, reward-driven behaviors. Despite their rising use, the precise impact of tryptamines on the brain’s reward circuitry remains inadequately understood. To explore the behavioral and neurobiological effects of psilocybin and its synthetic analogs, we examined the discriminative stimulus properties of psilocybin in mice and evaluated the substitution potential of synthetic tryptamines, including 4-OH-MET, 5-MeO-2-TMT, and 4-Aco-DALT. We further assessed their influence on neural activity and neurotransmitter release in the nucleus </a:t>
            </a:r>
            <a:r>
              <a:rPr lang="en-US" altLang="ko-KR" sz="2500" dirty="0" err="1">
                <a:solidFill>
                  <a:srgbClr val="111111"/>
                </a:solidFill>
                <a:latin typeface="Calibri" panose="020F0502020204030204" pitchFamily="34" charset="0"/>
                <a:cs typeface="Calibri" panose="020F0502020204030204" pitchFamily="34" charset="0"/>
              </a:rPr>
              <a:t>accumbens</a:t>
            </a:r>
            <a:r>
              <a:rPr lang="en-US" altLang="ko-KR" sz="2500" dirty="0">
                <a:solidFill>
                  <a:srgbClr val="111111"/>
                </a:solidFill>
                <a:latin typeface="Calibri" panose="020F0502020204030204" pitchFamily="34" charset="0"/>
                <a:cs typeface="Calibri" panose="020F0502020204030204" pitchFamily="34" charset="0"/>
              </a:rPr>
              <a:t> (</a:t>
            </a:r>
            <a:r>
              <a:rPr lang="en-US" altLang="ko-KR" sz="2500" dirty="0" err="1">
                <a:solidFill>
                  <a:srgbClr val="111111"/>
                </a:solidFill>
                <a:latin typeface="Calibri" panose="020F0502020204030204" pitchFamily="34" charset="0"/>
                <a:cs typeface="Calibri" panose="020F0502020204030204" pitchFamily="34" charset="0"/>
              </a:rPr>
              <a:t>NAc</a:t>
            </a:r>
            <a:r>
              <a:rPr lang="en-US" altLang="ko-KR" sz="2500" dirty="0">
                <a:solidFill>
                  <a:srgbClr val="111111"/>
                </a:solidFill>
                <a:latin typeface="Calibri" panose="020F0502020204030204" pitchFamily="34" charset="0"/>
                <a:cs typeface="Calibri" panose="020F0502020204030204" pitchFamily="34" charset="0"/>
              </a:rPr>
              <a:t>), with a focus on the underlying neuronal and astrocytic mechanisms. The psilocybin cue fully or partially generalized to the tested synthetic tryptamines. Systemic administration of psilocybin and its analogs significantly decreased GABA release while increasing neuronal firing rates in the </a:t>
            </a:r>
            <a:r>
              <a:rPr lang="en-US" altLang="ko-KR" sz="2500" dirty="0" err="1">
                <a:solidFill>
                  <a:srgbClr val="111111"/>
                </a:solidFill>
                <a:latin typeface="Calibri" panose="020F0502020204030204" pitchFamily="34" charset="0"/>
                <a:cs typeface="Calibri" panose="020F0502020204030204" pitchFamily="34" charset="0"/>
              </a:rPr>
              <a:t>NAc</a:t>
            </a:r>
            <a:r>
              <a:rPr lang="en-US" altLang="ko-KR" sz="2500" dirty="0">
                <a:solidFill>
                  <a:srgbClr val="111111"/>
                </a:solidFill>
                <a:latin typeface="Calibri" panose="020F0502020204030204" pitchFamily="34" charset="0"/>
                <a:cs typeface="Calibri" panose="020F0502020204030204" pitchFamily="34" charset="0"/>
              </a:rPr>
              <a:t>. Immunocytochemical analyses further revealed that psilocybin modulates GABA release primarily through astrocytic, rather than neuronal, mechanisms. Taken together, these findings suggest that psilocybin and its synthetic analogs alter </a:t>
            </a:r>
            <a:r>
              <a:rPr lang="en-US" altLang="ko-KR" sz="2500" dirty="0" err="1">
                <a:solidFill>
                  <a:srgbClr val="111111"/>
                </a:solidFill>
                <a:latin typeface="Calibri" panose="020F0502020204030204" pitchFamily="34" charset="0"/>
                <a:cs typeface="Calibri" panose="020F0502020204030204" pitchFamily="34" charset="0"/>
              </a:rPr>
              <a:t>NAc</a:t>
            </a:r>
            <a:r>
              <a:rPr lang="en-US" altLang="ko-KR" sz="2500" dirty="0">
                <a:solidFill>
                  <a:srgbClr val="111111"/>
                </a:solidFill>
                <a:latin typeface="Calibri" panose="020F0502020204030204" pitchFamily="34" charset="0"/>
                <a:cs typeface="Calibri" panose="020F0502020204030204" pitchFamily="34" charset="0"/>
              </a:rPr>
              <a:t> activity by decreasing GABAergic transmission and promoting neuronal excitability, predominantly via astrocyte-mediated mechanisms.</a:t>
            </a:r>
            <a:endParaRPr lang="ko-KR" altLang="en-US" sz="2500" dirty="0">
              <a:latin typeface="Calibri" panose="020F0502020204030204" pitchFamily="34" charset="0"/>
              <a:cs typeface="Calibri" panose="020F0502020204030204" pitchFamily="34" charset="0"/>
            </a:endParaRPr>
          </a:p>
        </p:txBody>
      </p:sp>
      <p:sp>
        <p:nvSpPr>
          <p:cNvPr id="22" name="직사각형 21">
            <a:extLst>
              <a:ext uri="{FF2B5EF4-FFF2-40B4-BE49-F238E27FC236}">
                <a16:creationId xmlns:a16="http://schemas.microsoft.com/office/drawing/2014/main" id="{7D77056D-1E1E-8534-E7C5-00B5AA0994C9}"/>
              </a:ext>
            </a:extLst>
          </p:cNvPr>
          <p:cNvSpPr/>
          <p:nvPr/>
        </p:nvSpPr>
        <p:spPr>
          <a:xfrm>
            <a:off x="28653317" y="29978798"/>
            <a:ext cx="5636030" cy="879023"/>
          </a:xfrm>
          <a:prstGeom prst="rect">
            <a:avLst/>
          </a:prstGeom>
        </p:spPr>
        <p:txBody>
          <a:bodyPr wrap="none">
            <a:spAutoFit/>
          </a:bodyPr>
          <a:lstStyle/>
          <a:p>
            <a:r>
              <a:rPr lang="en-US" altLang="ko-KR" sz="5000" b="1" spc="49" dirty="0">
                <a:effectLst>
                  <a:outerShdw blurRad="50800" dist="38100" dir="5400000" algn="t" rotWithShape="0">
                    <a:prstClr val="black">
                      <a:alpha val="40000"/>
                    </a:prstClr>
                  </a:outerShdw>
                </a:effectLst>
                <a:latin typeface="Calibri" panose="020F0502020204030204" pitchFamily="34" charset="0"/>
                <a:cs typeface="Calibri" panose="020F0502020204030204" pitchFamily="34" charset="0"/>
              </a:rPr>
              <a:t>Acknowledgements</a:t>
            </a:r>
            <a:endParaRPr lang="ko-KR" altLang="en-US" sz="5000" b="1" spc="49" dirty="0">
              <a:effectLst>
                <a:outerShdw blurRad="50800" dist="38100" dir="5400000" algn="t" rotWithShape="0">
                  <a:prstClr val="black">
                    <a:alpha val="40000"/>
                  </a:prstClr>
                </a:outerShdw>
              </a:effectLst>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82311065-4B88-EFDA-C870-485775C07C7D}"/>
              </a:ext>
            </a:extLst>
          </p:cNvPr>
          <p:cNvSpPr txBox="1"/>
          <p:nvPr/>
        </p:nvSpPr>
        <p:spPr>
          <a:xfrm>
            <a:off x="2800555" y="15677556"/>
            <a:ext cx="8080397" cy="2785378"/>
          </a:xfrm>
          <a:prstGeom prst="rect">
            <a:avLst/>
          </a:prstGeom>
          <a:noFill/>
        </p:spPr>
        <p:txBody>
          <a:bodyPr wrap="square" rtlCol="0">
            <a:spAutoFit/>
          </a:bodyPr>
          <a:lstStyle/>
          <a:p>
            <a:pPr algn="just"/>
            <a:r>
              <a:rPr lang="en-US" altLang="ko-KR" sz="2500" b="1" dirty="0">
                <a:latin typeface="Calibri" panose="020F0502020204030204" pitchFamily="34" charset="0"/>
                <a:cs typeface="Calibri" panose="020F0502020204030204" pitchFamily="34" charset="0"/>
              </a:rPr>
              <a:t>Psilocybin</a:t>
            </a:r>
            <a:r>
              <a:rPr lang="en-US" altLang="ko-KR" sz="2500" dirty="0">
                <a:latin typeface="Calibri" panose="020F0502020204030204" pitchFamily="34" charset="0"/>
                <a:cs typeface="Calibri" panose="020F0502020204030204" pitchFamily="34" charset="0"/>
              </a:rPr>
              <a:t> is a psychedelic compound found in certain mushrooms. It plays a significant role in the treatment of mental health conditions such as addiction, depression, and mood disorders, particularly in terminally ill patients. It is commonly used to alter perception and cognition, providing transformative psychological benefits by potentially reducing anxiety and fear. </a:t>
            </a:r>
            <a:endParaRPr lang="ko-KR" altLang="en-US" sz="2500" dirty="0">
              <a:latin typeface="Calibri" panose="020F0502020204030204" pitchFamily="34" charset="0"/>
              <a:cs typeface="Calibri" panose="020F0502020204030204" pitchFamily="34" charset="0"/>
            </a:endParaRPr>
          </a:p>
        </p:txBody>
      </p:sp>
      <p:grpSp>
        <p:nvGrpSpPr>
          <p:cNvPr id="95" name="그룹 94">
            <a:extLst>
              <a:ext uri="{FF2B5EF4-FFF2-40B4-BE49-F238E27FC236}">
                <a16:creationId xmlns:a16="http://schemas.microsoft.com/office/drawing/2014/main" id="{645876BA-3D3C-3D12-4D49-609D2C9E947E}"/>
              </a:ext>
            </a:extLst>
          </p:cNvPr>
          <p:cNvGrpSpPr/>
          <p:nvPr/>
        </p:nvGrpSpPr>
        <p:grpSpPr>
          <a:xfrm>
            <a:off x="1107229" y="18564263"/>
            <a:ext cx="9430825" cy="3440161"/>
            <a:chOff x="1312232" y="15882292"/>
            <a:chExt cx="9430825" cy="3440161"/>
          </a:xfrm>
        </p:grpSpPr>
        <p:grpSp>
          <p:nvGrpSpPr>
            <p:cNvPr id="89" name="그룹 88">
              <a:extLst>
                <a:ext uri="{FF2B5EF4-FFF2-40B4-BE49-F238E27FC236}">
                  <a16:creationId xmlns:a16="http://schemas.microsoft.com/office/drawing/2014/main" id="{F68B1412-4280-53A7-1821-C15788A5AA30}"/>
                </a:ext>
              </a:extLst>
            </p:cNvPr>
            <p:cNvGrpSpPr/>
            <p:nvPr/>
          </p:nvGrpSpPr>
          <p:grpSpPr>
            <a:xfrm>
              <a:off x="1312232" y="16199641"/>
              <a:ext cx="9430825" cy="3122812"/>
              <a:chOff x="1267853" y="14617135"/>
              <a:chExt cx="9430825" cy="3122812"/>
            </a:xfrm>
          </p:grpSpPr>
          <p:cxnSp>
            <p:nvCxnSpPr>
              <p:cNvPr id="30" name="직선 연결선 29">
                <a:extLst>
                  <a:ext uri="{FF2B5EF4-FFF2-40B4-BE49-F238E27FC236}">
                    <a16:creationId xmlns:a16="http://schemas.microsoft.com/office/drawing/2014/main" id="{1A1F1CE8-8D8D-A2CE-D09F-B3ED24B9576A}"/>
                  </a:ext>
                </a:extLst>
              </p:cNvPr>
              <p:cNvCxnSpPr/>
              <p:nvPr/>
            </p:nvCxnSpPr>
            <p:spPr>
              <a:xfrm>
                <a:off x="1739900" y="17284700"/>
                <a:ext cx="4965700" cy="0"/>
              </a:xfrm>
              <a:prstGeom prst="line">
                <a:avLst/>
              </a:prstGeom>
              <a:ln w="76200"/>
            </p:spPr>
            <p:style>
              <a:lnRef idx="2">
                <a:schemeClr val="accent4"/>
              </a:lnRef>
              <a:fillRef idx="0">
                <a:schemeClr val="accent4"/>
              </a:fillRef>
              <a:effectRef idx="1">
                <a:schemeClr val="accent4"/>
              </a:effectRef>
              <a:fontRef idx="minor">
                <a:schemeClr val="tx1"/>
              </a:fontRef>
            </p:style>
          </p:cxnSp>
          <p:cxnSp>
            <p:nvCxnSpPr>
              <p:cNvPr id="32" name="직선 연결선 31">
                <a:extLst>
                  <a:ext uri="{FF2B5EF4-FFF2-40B4-BE49-F238E27FC236}">
                    <a16:creationId xmlns:a16="http://schemas.microsoft.com/office/drawing/2014/main" id="{5CCE4009-6517-34D4-3B39-3F2629C1FCE9}"/>
                  </a:ext>
                </a:extLst>
              </p:cNvPr>
              <p:cNvCxnSpPr>
                <a:cxnSpLocks/>
              </p:cNvCxnSpPr>
              <p:nvPr/>
            </p:nvCxnSpPr>
            <p:spPr>
              <a:xfrm>
                <a:off x="7496755" y="17284700"/>
                <a:ext cx="2784023" cy="0"/>
              </a:xfrm>
              <a:prstGeom prst="line">
                <a:avLst/>
              </a:prstGeom>
              <a:ln w="76200"/>
            </p:spPr>
            <p:style>
              <a:lnRef idx="2">
                <a:schemeClr val="accent2"/>
              </a:lnRef>
              <a:fillRef idx="0">
                <a:schemeClr val="accent2"/>
              </a:fillRef>
              <a:effectRef idx="1">
                <a:schemeClr val="accent2"/>
              </a:effectRef>
              <a:fontRef idx="minor">
                <a:schemeClr val="tx1"/>
              </a:fontRef>
            </p:style>
          </p:cxnSp>
          <p:grpSp>
            <p:nvGrpSpPr>
              <p:cNvPr id="88" name="그룹 87">
                <a:extLst>
                  <a:ext uri="{FF2B5EF4-FFF2-40B4-BE49-F238E27FC236}">
                    <a16:creationId xmlns:a16="http://schemas.microsoft.com/office/drawing/2014/main" id="{29BE4970-7781-D7E5-D871-40EB9D4D8644}"/>
                  </a:ext>
                </a:extLst>
              </p:cNvPr>
              <p:cNvGrpSpPr/>
              <p:nvPr/>
            </p:nvGrpSpPr>
            <p:grpSpPr>
              <a:xfrm>
                <a:off x="1267853" y="14617135"/>
                <a:ext cx="9430825" cy="3122812"/>
                <a:chOff x="1267853" y="14617135"/>
                <a:chExt cx="9430825" cy="3122812"/>
              </a:xfrm>
            </p:grpSpPr>
            <p:grpSp>
              <p:nvGrpSpPr>
                <p:cNvPr id="25" name="그룹 24">
                  <a:extLst>
                    <a:ext uri="{FF2B5EF4-FFF2-40B4-BE49-F238E27FC236}">
                      <a16:creationId xmlns:a16="http://schemas.microsoft.com/office/drawing/2014/main" id="{B6A3748D-C970-473A-1C16-8E0C559ECA7A}"/>
                    </a:ext>
                  </a:extLst>
                </p:cNvPr>
                <p:cNvGrpSpPr/>
                <p:nvPr/>
              </p:nvGrpSpPr>
              <p:grpSpPr>
                <a:xfrm>
                  <a:off x="1422642" y="14617135"/>
                  <a:ext cx="9276036" cy="2542103"/>
                  <a:chOff x="1768441" y="11091789"/>
                  <a:chExt cx="7714418" cy="1735341"/>
                </a:xfrm>
              </p:grpSpPr>
              <p:pic>
                <p:nvPicPr>
                  <p:cNvPr id="26" name="그림 25">
                    <a:extLst>
                      <a:ext uri="{FF2B5EF4-FFF2-40B4-BE49-F238E27FC236}">
                        <a16:creationId xmlns:a16="http://schemas.microsoft.com/office/drawing/2014/main" id="{EAC8B00C-AE8D-E786-4F62-52427720EE4D}"/>
                      </a:ext>
                    </a:extLst>
                  </p:cNvPr>
                  <p:cNvPicPr>
                    <a:picLocks noChangeAspect="1"/>
                  </p:cNvPicPr>
                  <p:nvPr/>
                </p:nvPicPr>
                <p:blipFill rotWithShape="1">
                  <a:blip r:embed="rId6"/>
                  <a:srcRect r="3290" b="21981"/>
                  <a:stretch/>
                </p:blipFill>
                <p:spPr>
                  <a:xfrm>
                    <a:off x="1768441" y="11200461"/>
                    <a:ext cx="4892339" cy="1626669"/>
                  </a:xfrm>
                  <a:prstGeom prst="rect">
                    <a:avLst/>
                  </a:prstGeom>
                </p:spPr>
              </p:pic>
              <p:pic>
                <p:nvPicPr>
                  <p:cNvPr id="27" name="그림 26">
                    <a:extLst>
                      <a:ext uri="{FF2B5EF4-FFF2-40B4-BE49-F238E27FC236}">
                        <a16:creationId xmlns:a16="http://schemas.microsoft.com/office/drawing/2014/main" id="{ABE32E02-DBF6-3372-0370-30A43C9DA0B3}"/>
                      </a:ext>
                    </a:extLst>
                  </p:cNvPr>
                  <p:cNvPicPr>
                    <a:picLocks noChangeAspect="1"/>
                  </p:cNvPicPr>
                  <p:nvPr/>
                </p:nvPicPr>
                <p:blipFill rotWithShape="1">
                  <a:blip r:embed="rId7"/>
                  <a:srcRect l="5630" b="15518"/>
                  <a:stretch/>
                </p:blipFill>
                <p:spPr>
                  <a:xfrm>
                    <a:off x="6819979" y="11091789"/>
                    <a:ext cx="2662880" cy="1692241"/>
                  </a:xfrm>
                  <a:prstGeom prst="rect">
                    <a:avLst/>
                  </a:prstGeom>
                </p:spPr>
              </p:pic>
            </p:grpSp>
            <p:sp>
              <p:nvSpPr>
                <p:cNvPr id="36" name="TextBox 35">
                  <a:extLst>
                    <a:ext uri="{FF2B5EF4-FFF2-40B4-BE49-F238E27FC236}">
                      <a16:creationId xmlns:a16="http://schemas.microsoft.com/office/drawing/2014/main" id="{5A4170C6-9B3A-C5A0-AE65-D2D325ED92FE}"/>
                    </a:ext>
                  </a:extLst>
                </p:cNvPr>
                <p:cNvSpPr txBox="1"/>
                <p:nvPr/>
              </p:nvSpPr>
              <p:spPr>
                <a:xfrm>
                  <a:off x="1267853" y="17339837"/>
                  <a:ext cx="6097814" cy="400110"/>
                </a:xfrm>
                <a:prstGeom prst="rect">
                  <a:avLst/>
                </a:prstGeom>
                <a:noFill/>
              </p:spPr>
              <p:txBody>
                <a:bodyPr wrap="square" rtlCol="0">
                  <a:spAutoFit/>
                </a:bodyPr>
                <a:lstStyle/>
                <a:p>
                  <a:r>
                    <a:rPr lang="en-US" altLang="ko-KR" sz="2000" b="1" dirty="0">
                      <a:latin typeface="Calibri" panose="020F0502020204030204" pitchFamily="34" charset="0"/>
                      <a:cs typeface="Calibri" panose="020F0502020204030204" pitchFamily="34" charset="0"/>
                    </a:rPr>
                    <a:t>Drug Discrimination Training ( two – lever choice task )</a:t>
                  </a:r>
                  <a:endParaRPr lang="ko-KR" altLang="en-US" sz="2000" b="1" dirty="0">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B1904779-283F-D549-AFF0-8B1E5E334020}"/>
                    </a:ext>
                  </a:extLst>
                </p:cNvPr>
                <p:cNvSpPr txBox="1"/>
                <p:nvPr/>
              </p:nvSpPr>
              <p:spPr>
                <a:xfrm>
                  <a:off x="7747156" y="17339837"/>
                  <a:ext cx="2283220" cy="400110"/>
                </a:xfrm>
                <a:prstGeom prst="rect">
                  <a:avLst/>
                </a:prstGeom>
                <a:noFill/>
              </p:spPr>
              <p:txBody>
                <a:bodyPr wrap="square" rtlCol="0">
                  <a:spAutoFit/>
                </a:bodyPr>
                <a:lstStyle/>
                <a:p>
                  <a:r>
                    <a:rPr lang="en-US" altLang="ko-KR" sz="2000" b="1" dirty="0">
                      <a:latin typeface="Calibri" panose="020F0502020204030204" pitchFamily="34" charset="0"/>
                      <a:cs typeface="Calibri" panose="020F0502020204030204" pitchFamily="34" charset="0"/>
                    </a:rPr>
                    <a:t>Generalization test</a:t>
                  </a:r>
                  <a:endParaRPr lang="ko-KR" altLang="en-US" sz="2000" b="1" dirty="0">
                    <a:latin typeface="Calibri" panose="020F0502020204030204" pitchFamily="34" charset="0"/>
                    <a:cs typeface="Calibri" panose="020F0502020204030204" pitchFamily="34" charset="0"/>
                  </a:endParaRPr>
                </a:p>
              </p:txBody>
            </p:sp>
          </p:grpSp>
        </p:grpSp>
        <p:grpSp>
          <p:nvGrpSpPr>
            <p:cNvPr id="94" name="그룹 93">
              <a:extLst>
                <a:ext uri="{FF2B5EF4-FFF2-40B4-BE49-F238E27FC236}">
                  <a16:creationId xmlns:a16="http://schemas.microsoft.com/office/drawing/2014/main" id="{82839F31-0FF5-A6CA-5FBF-ED07ECBD9514}"/>
                </a:ext>
              </a:extLst>
            </p:cNvPr>
            <p:cNvGrpSpPr/>
            <p:nvPr/>
          </p:nvGrpSpPr>
          <p:grpSpPr>
            <a:xfrm>
              <a:off x="2260016" y="15882292"/>
              <a:ext cx="8408947" cy="751114"/>
              <a:chOff x="2260016" y="15882292"/>
              <a:chExt cx="8408947" cy="751114"/>
            </a:xfrm>
          </p:grpSpPr>
          <p:sp>
            <p:nvSpPr>
              <p:cNvPr id="87" name="TextBox 86">
                <a:extLst>
                  <a:ext uri="{FF2B5EF4-FFF2-40B4-BE49-F238E27FC236}">
                    <a16:creationId xmlns:a16="http://schemas.microsoft.com/office/drawing/2014/main" id="{23F93695-AC56-1BE3-9521-B51D191DD73A}"/>
                  </a:ext>
                </a:extLst>
              </p:cNvPr>
              <p:cNvSpPr txBox="1"/>
              <p:nvPr/>
            </p:nvSpPr>
            <p:spPr>
              <a:xfrm>
                <a:off x="2260016" y="15925520"/>
                <a:ext cx="2004938" cy="707886"/>
              </a:xfrm>
              <a:prstGeom prst="rect">
                <a:avLst/>
              </a:prstGeom>
              <a:noFill/>
            </p:spPr>
            <p:txBody>
              <a:bodyPr wrap="square" rtlCol="0">
                <a:spAutoFit/>
              </a:bodyPr>
              <a:lstStyle/>
              <a:p>
                <a:pPr algn="ctr"/>
                <a:r>
                  <a:rPr lang="en-US" altLang="ko-KR" sz="2000" b="1" dirty="0">
                    <a:latin typeface="Calibri" panose="020F0502020204030204" pitchFamily="34" charset="0"/>
                    <a:cs typeface="Calibri" panose="020F0502020204030204" pitchFamily="34" charset="0"/>
                  </a:rPr>
                  <a:t>Positive Control</a:t>
                </a:r>
              </a:p>
              <a:p>
                <a:pPr algn="ctr"/>
                <a:r>
                  <a:rPr lang="en-US" altLang="ko-KR" sz="2000" b="1" dirty="0">
                    <a:latin typeface="Calibri" panose="020F0502020204030204" pitchFamily="34" charset="0"/>
                    <a:cs typeface="Calibri" panose="020F0502020204030204" pitchFamily="34" charset="0"/>
                  </a:rPr>
                  <a:t>(Psilocybin) </a:t>
                </a:r>
                <a:endParaRPr lang="ko-KR" altLang="en-US" sz="2000" b="1" dirty="0">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7D5E1B8F-CFEA-59E2-6A38-90B39EFA1852}"/>
                  </a:ext>
                </a:extLst>
              </p:cNvPr>
              <p:cNvSpPr txBox="1"/>
              <p:nvPr/>
            </p:nvSpPr>
            <p:spPr>
              <a:xfrm>
                <a:off x="5294402" y="16014975"/>
                <a:ext cx="1523443" cy="400110"/>
              </a:xfrm>
              <a:prstGeom prst="rect">
                <a:avLst/>
              </a:prstGeom>
              <a:noFill/>
            </p:spPr>
            <p:txBody>
              <a:bodyPr wrap="square" rtlCol="0">
                <a:spAutoFit/>
              </a:bodyPr>
              <a:lstStyle/>
              <a:p>
                <a:pPr algn="ctr"/>
                <a:r>
                  <a:rPr lang="en-US" altLang="ko-KR" sz="2000" b="1" dirty="0">
                    <a:latin typeface="Calibri" panose="020F0502020204030204" pitchFamily="34" charset="0"/>
                    <a:cs typeface="Calibri" panose="020F0502020204030204" pitchFamily="34" charset="0"/>
                  </a:rPr>
                  <a:t>Vehicle</a:t>
                </a:r>
                <a:endParaRPr lang="ko-KR" altLang="en-US" sz="2000" b="1" dirty="0">
                  <a:latin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AC09ADEA-ADE4-EE13-FF13-9EE55417CC6F}"/>
                  </a:ext>
                </a:extLst>
              </p:cNvPr>
              <p:cNvSpPr txBox="1"/>
              <p:nvPr/>
            </p:nvSpPr>
            <p:spPr>
              <a:xfrm>
                <a:off x="7711414" y="15882292"/>
                <a:ext cx="2957549" cy="707886"/>
              </a:xfrm>
              <a:prstGeom prst="rect">
                <a:avLst/>
              </a:prstGeom>
              <a:noFill/>
            </p:spPr>
            <p:txBody>
              <a:bodyPr wrap="square" rtlCol="0">
                <a:spAutoFit/>
              </a:bodyPr>
              <a:lstStyle/>
              <a:p>
                <a:pPr algn="ctr"/>
                <a:r>
                  <a:rPr lang="en-US" altLang="ko-KR" sz="2000" b="1" dirty="0">
                    <a:latin typeface="Calibri" panose="020F0502020204030204" pitchFamily="34" charset="0"/>
                    <a:cs typeface="Calibri" panose="020F0502020204030204" pitchFamily="34" charset="0"/>
                  </a:rPr>
                  <a:t>New Psychoactive Substance</a:t>
                </a:r>
                <a:endParaRPr lang="ko-KR" altLang="en-US" sz="2000" b="1" dirty="0">
                  <a:latin typeface="Calibri" panose="020F0502020204030204" pitchFamily="34" charset="0"/>
                  <a:cs typeface="Calibri" panose="020F0502020204030204" pitchFamily="34" charset="0"/>
                </a:endParaRPr>
              </a:p>
            </p:txBody>
          </p:sp>
        </p:grpSp>
      </p:grpSp>
      <p:sp>
        <p:nvSpPr>
          <p:cNvPr id="96" name="TextBox 95">
            <a:extLst>
              <a:ext uri="{FF2B5EF4-FFF2-40B4-BE49-F238E27FC236}">
                <a16:creationId xmlns:a16="http://schemas.microsoft.com/office/drawing/2014/main" id="{46AC1689-6AA6-86E9-7B05-2A684AA22923}"/>
              </a:ext>
            </a:extLst>
          </p:cNvPr>
          <p:cNvSpPr txBox="1"/>
          <p:nvPr/>
        </p:nvSpPr>
        <p:spPr>
          <a:xfrm>
            <a:off x="525879" y="23371103"/>
            <a:ext cx="10355073" cy="2893100"/>
          </a:xfrm>
          <a:prstGeom prst="rect">
            <a:avLst/>
          </a:prstGeom>
        </p:spPr>
        <p:txBody>
          <a:bodyPr wrap="square"/>
          <a:lstStyle/>
          <a:p>
            <a:pPr algn="just">
              <a:defRPr lang="ko-KR" altLang="en-US"/>
            </a:pPr>
            <a:r>
              <a:rPr lang="en-US" altLang="ko-KR" sz="2500" b="1" dirty="0">
                <a:latin typeface="Calibri" panose="020F0502020204030204" pitchFamily="34" charset="0"/>
                <a:cs typeface="Calibri" panose="020F0502020204030204" pitchFamily="34" charset="0"/>
              </a:rPr>
              <a:t>Drug-discrimination</a:t>
            </a:r>
          </a:p>
          <a:p>
            <a:pPr marL="457200" indent="-457200" algn="just">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Food training: Time reduction training, lever adaptation training through fixed ratio training (FR10).  </a:t>
            </a:r>
          </a:p>
          <a:p>
            <a:pPr marL="457200" indent="-457200" algn="just">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Drug discrimination training: Training to discriminate between a positive control substance (training substance) and a negative control substance.  </a:t>
            </a:r>
          </a:p>
          <a:p>
            <a:pPr marL="457200" indent="-457200" algn="just">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Test session: Assessment of the generalization extent of new psychoactive substances in relation to the positive control substance.</a:t>
            </a:r>
            <a:endParaRPr lang="ko-KR" altLang="en-US" sz="2500" dirty="0">
              <a:latin typeface="Calibri" panose="020F0502020204030204" pitchFamily="34" charset="0"/>
              <a:cs typeface="Calibri" panose="020F0502020204030204" pitchFamily="34" charset="0"/>
            </a:endParaRPr>
          </a:p>
          <a:p>
            <a:pPr marL="457200" indent="-457200" algn="just">
              <a:buFont typeface="Arial" panose="020B0604020202020204" pitchFamily="34" charset="0"/>
              <a:buChar char="•"/>
              <a:defRPr lang="ko-KR" altLang="en-US"/>
            </a:pPr>
            <a:endParaRPr lang="ko-KR" altLang="en-US" sz="2500" dirty="0">
              <a:latin typeface="Calibri" panose="020F0502020204030204" pitchFamily="34" charset="0"/>
              <a:cs typeface="Calibri" panose="020F0502020204030204" pitchFamily="34" charset="0"/>
            </a:endParaRPr>
          </a:p>
        </p:txBody>
      </p:sp>
      <p:pic>
        <p:nvPicPr>
          <p:cNvPr id="101" name="그림 100" descr="스크린샷, 도표, 라인, 그래프이(가) 표시된 사진&#10;&#10;AI 생성 콘텐츠는 정확하지 않을 수 있습니다.">
            <a:extLst>
              <a:ext uri="{FF2B5EF4-FFF2-40B4-BE49-F238E27FC236}">
                <a16:creationId xmlns:a16="http://schemas.microsoft.com/office/drawing/2014/main" id="{C74178A3-3A5C-A438-40F9-029B7789FD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46064" y="14848783"/>
            <a:ext cx="8531421" cy="3808166"/>
          </a:xfrm>
          <a:prstGeom prst="rect">
            <a:avLst/>
          </a:prstGeom>
        </p:spPr>
      </p:pic>
      <p:pic>
        <p:nvPicPr>
          <p:cNvPr id="102" name="그림 101" descr="스크린샷, 도표, 그래프, 라인이(가) 표시된 사진&#10;&#10;AI 생성 콘텐츠는 정확하지 않을 수 있습니다.">
            <a:extLst>
              <a:ext uri="{FF2B5EF4-FFF2-40B4-BE49-F238E27FC236}">
                <a16:creationId xmlns:a16="http://schemas.microsoft.com/office/drawing/2014/main" id="{9D478C9D-CD76-05D9-902D-018352BE88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04357" y="18388303"/>
            <a:ext cx="8463329" cy="3808166"/>
          </a:xfrm>
          <a:prstGeom prst="rect">
            <a:avLst/>
          </a:prstGeom>
        </p:spPr>
      </p:pic>
      <p:pic>
        <p:nvPicPr>
          <p:cNvPr id="103" name="그림 102" descr="스크린샷, 도표, 그래프이(가) 표시된 사진&#10;&#10;AI 생성 콘텐츠는 정확하지 않을 수 있습니다.">
            <a:extLst>
              <a:ext uri="{FF2B5EF4-FFF2-40B4-BE49-F238E27FC236}">
                <a16:creationId xmlns:a16="http://schemas.microsoft.com/office/drawing/2014/main" id="{D3475E01-AF8B-3A2E-36FC-CFCE8AA5CD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04357" y="22142618"/>
            <a:ext cx="8540654" cy="3548119"/>
          </a:xfrm>
          <a:prstGeom prst="rect">
            <a:avLst/>
          </a:prstGeom>
        </p:spPr>
      </p:pic>
      <p:sp>
        <p:nvSpPr>
          <p:cNvPr id="104" name="사각형: 둥근 모서리 103">
            <a:extLst>
              <a:ext uri="{FF2B5EF4-FFF2-40B4-BE49-F238E27FC236}">
                <a16:creationId xmlns:a16="http://schemas.microsoft.com/office/drawing/2014/main" id="{E9147531-85AF-B016-EF7C-0042DF9644A4}"/>
              </a:ext>
            </a:extLst>
          </p:cNvPr>
          <p:cNvSpPr/>
          <p:nvPr/>
        </p:nvSpPr>
        <p:spPr>
          <a:xfrm>
            <a:off x="11418451" y="14300062"/>
            <a:ext cx="7972451" cy="508650"/>
          </a:xfrm>
          <a:prstGeom prst="roundRect">
            <a:avLst/>
          </a:prstGeom>
          <a:solidFill>
            <a:srgbClr val="6A8ED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ko-KR" sz="2200" b="1" dirty="0">
                <a:solidFill>
                  <a:schemeClr val="tx1"/>
                </a:solidFill>
                <a:latin typeface="Calibri" panose="020F0502020204030204" pitchFamily="34" charset="0"/>
                <a:cs typeface="Calibri" panose="020F0502020204030204" pitchFamily="34" charset="0"/>
              </a:rPr>
              <a:t>Discriminative stimulus effects of substituted tryptamines (ST)</a:t>
            </a:r>
          </a:p>
        </p:txBody>
      </p:sp>
      <p:sp>
        <p:nvSpPr>
          <p:cNvPr id="111" name="사각형: 둥근 모서리 110">
            <a:extLst>
              <a:ext uri="{FF2B5EF4-FFF2-40B4-BE49-F238E27FC236}">
                <a16:creationId xmlns:a16="http://schemas.microsoft.com/office/drawing/2014/main" id="{DBD5D882-6172-E94E-660A-07B3B259E073}"/>
              </a:ext>
            </a:extLst>
          </p:cNvPr>
          <p:cNvSpPr/>
          <p:nvPr/>
        </p:nvSpPr>
        <p:spPr>
          <a:xfrm>
            <a:off x="28845869" y="8848325"/>
            <a:ext cx="10255334" cy="446906"/>
          </a:xfrm>
          <a:prstGeom prst="roundRect">
            <a:avLst/>
          </a:prstGeom>
          <a:solidFill>
            <a:srgbClr val="6A8ED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ko-KR" sz="2200" b="1" dirty="0">
                <a:solidFill>
                  <a:schemeClr val="tx1"/>
                </a:solidFill>
                <a:latin typeface="Calibri" panose="020F0502020204030204" pitchFamily="34" charset="0"/>
                <a:cs typeface="Calibri" panose="020F0502020204030204" pitchFamily="34" charset="0"/>
              </a:rPr>
              <a:t>Psilocybin regulates GABA release through modulation of astrocytic mechanism</a:t>
            </a:r>
            <a:endParaRPr lang="ko-KR" altLang="ko-KR" sz="2200" dirty="0">
              <a:solidFill>
                <a:schemeClr val="tx1"/>
              </a:solidFill>
              <a:latin typeface="Calibri" panose="020F0502020204030204" pitchFamily="34" charset="0"/>
              <a:cs typeface="Calibri" panose="020F0502020204030204" pitchFamily="34" charset="0"/>
            </a:endParaRPr>
          </a:p>
        </p:txBody>
      </p:sp>
      <p:sp>
        <p:nvSpPr>
          <p:cNvPr id="117" name="TextBox 116">
            <a:extLst>
              <a:ext uri="{FF2B5EF4-FFF2-40B4-BE49-F238E27FC236}">
                <a16:creationId xmlns:a16="http://schemas.microsoft.com/office/drawing/2014/main" id="{F3D47557-F5D7-17E2-68D3-29B60BFD71BE}"/>
              </a:ext>
            </a:extLst>
          </p:cNvPr>
          <p:cNvSpPr txBox="1"/>
          <p:nvPr/>
        </p:nvSpPr>
        <p:spPr>
          <a:xfrm>
            <a:off x="11418451" y="25648124"/>
            <a:ext cx="8303868" cy="1542987"/>
          </a:xfrm>
          <a:prstGeom prst="rect">
            <a:avLst/>
          </a:prstGeom>
          <a:noFill/>
        </p:spPr>
        <p:txBody>
          <a:bodyPr wrap="square" rtlCol="0">
            <a:spAutoFit/>
          </a:bodyPr>
          <a:lstStyle/>
          <a:p>
            <a:pPr marL="1322137" indent="-1322137" algn="just" latinLnBrk="1">
              <a:lnSpc>
                <a:spcPct val="150000"/>
              </a:lnSpc>
            </a:pPr>
            <a:r>
              <a:rPr kumimoji="1" lang="en-US" altLang="ko-KR" sz="1650" b="1" dirty="0">
                <a:solidFill>
                  <a:srgbClr val="000000"/>
                </a:solidFill>
                <a:latin typeface="Calibri" panose="020F0502020204030204" pitchFamily="34" charset="0"/>
                <a:ea typeface="굴림" pitchFamily="50" charset="-127"/>
                <a:cs typeface="Calibri" panose="020F0502020204030204" pitchFamily="34" charset="0"/>
              </a:rPr>
              <a:t>Figure 2. Results of generalization tests with Positive control substances and</a:t>
            </a:r>
            <a:r>
              <a:rPr lang="en-US" altLang="ko-KR" sz="1650" b="1" dirty="0">
                <a:latin typeface="Calibri" panose="020F0502020204030204" pitchFamily="34" charset="0"/>
                <a:cs typeface="Calibri" panose="020F0502020204030204" pitchFamily="34" charset="0"/>
              </a:rPr>
              <a:t> ST</a:t>
            </a:r>
          </a:p>
          <a:p>
            <a:pPr marL="1322137" indent="-1322137" algn="just" latinLnBrk="1">
              <a:lnSpc>
                <a:spcPct val="150000"/>
              </a:lnSpc>
            </a:pPr>
            <a:r>
              <a:rPr kumimoji="1" lang="en-US" altLang="ko-KR" sz="1600" dirty="0">
                <a:solidFill>
                  <a:srgbClr val="000000"/>
                </a:solidFill>
                <a:latin typeface="Calibri" panose="020F0502020204030204" pitchFamily="34" charset="0"/>
                <a:ea typeface="바탕" pitchFamily="18" charset="-127"/>
                <a:cs typeface="Calibri" panose="020F0502020204030204" pitchFamily="34" charset="0"/>
              </a:rPr>
              <a:t>A : G</a:t>
            </a:r>
            <a:r>
              <a:rPr lang="en-US" altLang="ko-KR" sz="1600" dirty="0">
                <a:latin typeface="Calibri" panose="020F0502020204030204" pitchFamily="34" charset="0"/>
                <a:cs typeface="Calibri" panose="020F0502020204030204" pitchFamily="34" charset="0"/>
              </a:rPr>
              <a:t>eneralization tests with 4-OH-MET for discriminative stimulus effects of psilocybin.</a:t>
            </a:r>
          </a:p>
          <a:p>
            <a:pPr algn="just">
              <a:lnSpc>
                <a:spcPct val="150000"/>
              </a:lnSpc>
            </a:pPr>
            <a:r>
              <a:rPr kumimoji="1" lang="en-US" altLang="ko-KR" sz="1600" dirty="0">
                <a:solidFill>
                  <a:srgbClr val="000000"/>
                </a:solidFill>
                <a:latin typeface="Calibri" panose="020F0502020204030204" pitchFamily="34" charset="0"/>
                <a:ea typeface="바탕" pitchFamily="18" charset="-127"/>
                <a:cs typeface="Calibri" panose="020F0502020204030204" pitchFamily="34" charset="0"/>
              </a:rPr>
              <a:t>B : G</a:t>
            </a:r>
            <a:r>
              <a:rPr lang="en-US" altLang="ko-KR" sz="1600" dirty="0">
                <a:latin typeface="Calibri" panose="020F0502020204030204" pitchFamily="34" charset="0"/>
                <a:cs typeface="Calibri" panose="020F0502020204030204" pitchFamily="34" charset="0"/>
              </a:rPr>
              <a:t>eneralization tests with 5-MeO-2-TMT for discriminative stimulus effects of psilocybin.</a:t>
            </a:r>
          </a:p>
          <a:p>
            <a:pPr algn="just">
              <a:lnSpc>
                <a:spcPct val="150000"/>
              </a:lnSpc>
            </a:pPr>
            <a:r>
              <a:rPr kumimoji="1" lang="en-US" altLang="ko-KR" sz="1600" dirty="0">
                <a:solidFill>
                  <a:srgbClr val="000000"/>
                </a:solidFill>
                <a:latin typeface="Calibri" panose="020F0502020204030204" pitchFamily="34" charset="0"/>
                <a:ea typeface="바탕" pitchFamily="18" charset="-127"/>
                <a:cs typeface="Calibri" panose="020F0502020204030204" pitchFamily="34" charset="0"/>
              </a:rPr>
              <a:t>C : G</a:t>
            </a:r>
            <a:r>
              <a:rPr lang="en-US" altLang="ko-KR" sz="1600" dirty="0">
                <a:latin typeface="Calibri" panose="020F0502020204030204" pitchFamily="34" charset="0"/>
                <a:cs typeface="Calibri" panose="020F0502020204030204" pitchFamily="34" charset="0"/>
              </a:rPr>
              <a:t>eneralization tests with 4-AcO-DART for discriminative stimulus effects of psilocybin. </a:t>
            </a:r>
            <a:endParaRPr kumimoji="1" lang="en-US" altLang="ko-KR" sz="1600" dirty="0">
              <a:solidFill>
                <a:srgbClr val="000000"/>
              </a:solidFill>
              <a:latin typeface="Calibri" panose="020F0502020204030204" pitchFamily="34" charset="0"/>
              <a:ea typeface="바탕" pitchFamily="18" charset="-127"/>
              <a:cs typeface="Calibri" panose="020F0502020204030204" pitchFamily="34" charset="0"/>
            </a:endParaRPr>
          </a:p>
        </p:txBody>
      </p:sp>
      <p:graphicFrame>
        <p:nvGraphicFramePr>
          <p:cNvPr id="120" name="표 119">
            <a:extLst>
              <a:ext uri="{FF2B5EF4-FFF2-40B4-BE49-F238E27FC236}">
                <a16:creationId xmlns:a16="http://schemas.microsoft.com/office/drawing/2014/main" id="{B3709EB7-A5FA-DFE6-4B25-A6717845FDEC}"/>
              </a:ext>
            </a:extLst>
          </p:cNvPr>
          <p:cNvGraphicFramePr>
            <a:graphicFrameLocks noGrp="1"/>
          </p:cNvGraphicFramePr>
          <p:nvPr>
            <p:extLst>
              <p:ext uri="{D42A27DB-BD31-4B8C-83A1-F6EECF244321}">
                <p14:modId xmlns:p14="http://schemas.microsoft.com/office/powerpoint/2010/main" val="1491585404"/>
              </p:ext>
            </p:extLst>
          </p:nvPr>
        </p:nvGraphicFramePr>
        <p:xfrm>
          <a:off x="11477154" y="27659256"/>
          <a:ext cx="7952424" cy="2804160"/>
        </p:xfrm>
        <a:graphic>
          <a:graphicData uri="http://schemas.openxmlformats.org/drawingml/2006/table">
            <a:tbl>
              <a:tblPr firstRow="1" bandRow="1">
                <a:tableStyleId>{8EC20E35-A176-4012-BC5E-935CFFF8708E}</a:tableStyleId>
              </a:tblPr>
              <a:tblGrid>
                <a:gridCol w="2650808">
                  <a:extLst>
                    <a:ext uri="{9D8B030D-6E8A-4147-A177-3AD203B41FA5}">
                      <a16:colId xmlns:a16="http://schemas.microsoft.com/office/drawing/2014/main" val="3555358377"/>
                    </a:ext>
                  </a:extLst>
                </a:gridCol>
                <a:gridCol w="2650808">
                  <a:extLst>
                    <a:ext uri="{9D8B030D-6E8A-4147-A177-3AD203B41FA5}">
                      <a16:colId xmlns:a16="http://schemas.microsoft.com/office/drawing/2014/main" val="2965856783"/>
                    </a:ext>
                  </a:extLst>
                </a:gridCol>
                <a:gridCol w="2650808">
                  <a:extLst>
                    <a:ext uri="{9D8B030D-6E8A-4147-A177-3AD203B41FA5}">
                      <a16:colId xmlns:a16="http://schemas.microsoft.com/office/drawing/2014/main" val="2736790583"/>
                    </a:ext>
                  </a:extLst>
                </a:gridCol>
              </a:tblGrid>
              <a:tr h="342312">
                <a:tc>
                  <a:txBody>
                    <a:bodyPr/>
                    <a:lstStyle/>
                    <a:p>
                      <a:pPr algn="ctr" latinLnBrk="1"/>
                      <a:r>
                        <a:rPr lang="en-US" altLang="ko-KR" sz="1800" dirty="0">
                          <a:solidFill>
                            <a:schemeClr val="tx1"/>
                          </a:solidFill>
                          <a:latin typeface="Calibri" panose="020F0502020204030204" pitchFamily="34" charset="0"/>
                          <a:cs typeface="Calibri" panose="020F0502020204030204" pitchFamily="34" charset="0"/>
                        </a:rPr>
                        <a:t>Test</a:t>
                      </a:r>
                      <a:r>
                        <a:rPr lang="ko-KR" altLang="en-US" sz="1800" dirty="0">
                          <a:solidFill>
                            <a:schemeClr val="tx1"/>
                          </a:solidFill>
                          <a:latin typeface="Calibri" panose="020F0502020204030204" pitchFamily="34" charset="0"/>
                          <a:cs typeface="Calibri" panose="020F0502020204030204" pitchFamily="34" charset="0"/>
                        </a:rPr>
                        <a:t> </a:t>
                      </a:r>
                      <a:r>
                        <a:rPr lang="en-US" altLang="ko-KR" sz="1800" dirty="0">
                          <a:solidFill>
                            <a:schemeClr val="tx1"/>
                          </a:solidFill>
                          <a:latin typeface="Calibri" panose="020F0502020204030204" pitchFamily="34" charset="0"/>
                          <a:cs typeface="Calibri" panose="020F0502020204030204" pitchFamily="34" charset="0"/>
                        </a:rPr>
                        <a:t>Compound</a:t>
                      </a:r>
                      <a:endParaRPr lang="ko-KR" altLang="en-US" sz="18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E2F7"/>
                    </a:solidFill>
                  </a:tcPr>
                </a:tc>
                <a:tc>
                  <a:txBody>
                    <a:bodyPr/>
                    <a:lstStyle/>
                    <a:p>
                      <a:pPr algn="ctr" latinLnBrk="1"/>
                      <a:r>
                        <a:rPr lang="en-US" altLang="ko-KR" sz="1800" dirty="0">
                          <a:solidFill>
                            <a:schemeClr val="tx1"/>
                          </a:solidFill>
                          <a:latin typeface="Calibri" panose="020F0502020204030204" pitchFamily="34" charset="0"/>
                          <a:cs typeface="Calibri" panose="020F0502020204030204" pitchFamily="34" charset="0"/>
                        </a:rPr>
                        <a:t>ED</a:t>
                      </a:r>
                      <a:r>
                        <a:rPr lang="en-US" altLang="ko-KR" sz="1800" baseline="-25000" dirty="0">
                          <a:solidFill>
                            <a:schemeClr val="tx1"/>
                          </a:solidFill>
                          <a:latin typeface="Calibri" panose="020F0502020204030204" pitchFamily="34" charset="0"/>
                          <a:cs typeface="Calibri" panose="020F0502020204030204" pitchFamily="34" charset="0"/>
                        </a:rPr>
                        <a:t>50</a:t>
                      </a:r>
                      <a:r>
                        <a:rPr lang="en-US" altLang="ko-KR" sz="1800" dirty="0">
                          <a:solidFill>
                            <a:schemeClr val="tx1"/>
                          </a:solidFill>
                          <a:latin typeface="Calibri" panose="020F0502020204030204" pitchFamily="34" charset="0"/>
                          <a:cs typeface="Calibri" panose="020F0502020204030204" pitchFamily="34" charset="0"/>
                        </a:rPr>
                        <a:t> (mg/kg)</a:t>
                      </a:r>
                      <a:endParaRPr lang="ko-KR" altLang="en-US" sz="18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E2F7"/>
                    </a:solidFill>
                  </a:tcPr>
                </a:tc>
                <a:tc>
                  <a:txBody>
                    <a:bodyPr/>
                    <a:lstStyle/>
                    <a:p>
                      <a:pPr algn="ctr" latinLnBrk="1"/>
                      <a:r>
                        <a:rPr lang="en-US" altLang="ko-KR" sz="1800" dirty="0">
                          <a:solidFill>
                            <a:schemeClr val="tx1"/>
                          </a:solidFill>
                          <a:latin typeface="Calibri" panose="020F0502020204030204" pitchFamily="34" charset="0"/>
                          <a:cs typeface="Calibri" panose="020F0502020204030204" pitchFamily="34" charset="0"/>
                        </a:rPr>
                        <a:t>Generalization Test</a:t>
                      </a:r>
                      <a:endParaRPr lang="ko-KR" altLang="en-US" sz="18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FE2F7"/>
                    </a:solidFill>
                  </a:tcPr>
                </a:tc>
                <a:extLst>
                  <a:ext uri="{0D108BD9-81ED-4DB2-BD59-A6C34878D82A}">
                    <a16:rowId xmlns:a16="http://schemas.microsoft.com/office/drawing/2014/main" val="611288721"/>
                  </a:ext>
                </a:extLst>
              </a:tr>
              <a:tr h="605629">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Psilocybin </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0.57 ± 0.09</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r>
                        <a:rPr lang="en-US" altLang="ko-KR" sz="1700" dirty="0">
                          <a:solidFill>
                            <a:schemeClr val="tx1"/>
                          </a:solidFill>
                          <a:latin typeface="Calibri" panose="020F0502020204030204" pitchFamily="34" charset="0"/>
                          <a:cs typeface="Calibri" panose="020F0502020204030204" pitchFamily="34" charset="0"/>
                        </a:rPr>
                        <a:t>Generalization</a:t>
                      </a:r>
                    </a:p>
                    <a:p>
                      <a:pPr algn="ctr" latinLnBrk="1"/>
                      <a:r>
                        <a:rPr lang="en-US" altLang="ko-KR" sz="1700" dirty="0">
                          <a:solidFill>
                            <a:schemeClr val="tx1"/>
                          </a:solidFill>
                          <a:latin typeface="Calibri" panose="020F0502020204030204" pitchFamily="34" charset="0"/>
                          <a:cs typeface="Calibri" panose="020F0502020204030204" pitchFamily="34" charset="0"/>
                        </a:rPr>
                        <a:t>( 82.7% in 1mg/kg)</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extLst>
                  <a:ext uri="{0D108BD9-81ED-4DB2-BD59-A6C34878D82A}">
                    <a16:rowId xmlns:a16="http://schemas.microsoft.com/office/drawing/2014/main" val="881337545"/>
                  </a:ext>
                </a:extLst>
              </a:tr>
              <a:tr h="605629">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4-OH-MET</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0.61 ± 0.18</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r>
                        <a:rPr lang="en-US" altLang="ko-KR" sz="1700" dirty="0">
                          <a:solidFill>
                            <a:schemeClr val="tx1"/>
                          </a:solidFill>
                          <a:latin typeface="Calibri" panose="020F0502020204030204" pitchFamily="34" charset="0"/>
                          <a:cs typeface="Calibri" panose="020F0502020204030204" pitchFamily="34" charset="0"/>
                        </a:rPr>
                        <a:t>Generalization</a:t>
                      </a:r>
                    </a:p>
                    <a:p>
                      <a:pPr algn="ctr" latinLnBrk="1"/>
                      <a:r>
                        <a:rPr lang="en-US" altLang="ko-KR" sz="1700" dirty="0">
                          <a:solidFill>
                            <a:schemeClr val="tx1"/>
                          </a:solidFill>
                          <a:latin typeface="Calibri" panose="020F0502020204030204" pitchFamily="34" charset="0"/>
                          <a:cs typeface="Calibri" panose="020F0502020204030204" pitchFamily="34" charset="0"/>
                        </a:rPr>
                        <a:t>( 91.8% in 2mg/kg)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extLst>
                  <a:ext uri="{0D108BD9-81ED-4DB2-BD59-A6C34878D82A}">
                    <a16:rowId xmlns:a16="http://schemas.microsoft.com/office/drawing/2014/main" val="3921464316"/>
                  </a:ext>
                </a:extLst>
              </a:tr>
              <a:tr h="605629">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5-MeO-2-TMT</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r>
                        <a:rPr lang="en-US" altLang="ko-KR" sz="1700" dirty="0">
                          <a:solidFill>
                            <a:schemeClr val="tx1"/>
                          </a:solidFill>
                          <a:latin typeface="Calibri" panose="020F0502020204030204" pitchFamily="34" charset="0"/>
                          <a:cs typeface="Calibri" panose="020F0502020204030204" pitchFamily="34" charset="0"/>
                        </a:rPr>
                        <a:t>Partial – generalization</a:t>
                      </a:r>
                    </a:p>
                    <a:p>
                      <a:pPr algn="ctr" latinLnBrk="1"/>
                      <a:r>
                        <a:rPr lang="en-US" altLang="ko-KR" sz="1700" dirty="0">
                          <a:solidFill>
                            <a:schemeClr val="tx1"/>
                          </a:solidFill>
                          <a:latin typeface="Calibri" panose="020F0502020204030204" pitchFamily="34" charset="0"/>
                          <a:cs typeface="Calibri" panose="020F0502020204030204" pitchFamily="34" charset="0"/>
                        </a:rPr>
                        <a:t>( 40.5% in 5mg/kg)</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extLst>
                  <a:ext uri="{0D108BD9-81ED-4DB2-BD59-A6C34878D82A}">
                    <a16:rowId xmlns:a16="http://schemas.microsoft.com/office/drawing/2014/main" val="3128745596"/>
                  </a:ext>
                </a:extLst>
              </a:tr>
              <a:tr h="605629">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4-AcO-DALT</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lnSpc>
                          <a:spcPct val="150000"/>
                        </a:lnSpc>
                      </a:pPr>
                      <a:r>
                        <a:rPr lang="en-US" altLang="ko-KR" sz="1700" dirty="0">
                          <a:solidFill>
                            <a:schemeClr val="tx1"/>
                          </a:solidFill>
                          <a:latin typeface="Calibri" panose="020F0502020204030204" pitchFamily="34" charset="0"/>
                          <a:cs typeface="Calibri" panose="020F0502020204030204" pitchFamily="34" charset="0"/>
                        </a:rPr>
                        <a:t>5.44 ± 1.28 </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tc>
                  <a:txBody>
                    <a:bodyPr/>
                    <a:lstStyle/>
                    <a:p>
                      <a:pPr algn="ctr" latinLnBrk="1"/>
                      <a:r>
                        <a:rPr lang="en-US" altLang="ko-KR" sz="1700" dirty="0">
                          <a:solidFill>
                            <a:schemeClr val="tx1"/>
                          </a:solidFill>
                          <a:latin typeface="Calibri" panose="020F0502020204030204" pitchFamily="34" charset="0"/>
                          <a:cs typeface="Calibri" panose="020F0502020204030204" pitchFamily="34" charset="0"/>
                        </a:rPr>
                        <a:t>Partial – generalization</a:t>
                      </a:r>
                    </a:p>
                    <a:p>
                      <a:pPr algn="ctr" latinLnBrk="1"/>
                      <a:r>
                        <a:rPr lang="en-US" altLang="ko-KR" sz="1700" dirty="0">
                          <a:solidFill>
                            <a:schemeClr val="tx1"/>
                          </a:solidFill>
                          <a:latin typeface="Calibri" panose="020F0502020204030204" pitchFamily="34" charset="0"/>
                          <a:cs typeface="Calibri" panose="020F0502020204030204" pitchFamily="34" charset="0"/>
                        </a:rPr>
                        <a:t>( 72.5% in 10mg/kg)</a:t>
                      </a:r>
                      <a:endParaRPr lang="ko-KR" altLang="en-US" sz="1700" dirty="0">
                        <a:solidFill>
                          <a:schemeClr val="tx1"/>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F8FD"/>
                    </a:solidFill>
                  </a:tcPr>
                </a:tc>
                <a:extLst>
                  <a:ext uri="{0D108BD9-81ED-4DB2-BD59-A6C34878D82A}">
                    <a16:rowId xmlns:a16="http://schemas.microsoft.com/office/drawing/2014/main" val="2233822675"/>
                  </a:ext>
                </a:extLst>
              </a:tr>
            </a:tbl>
          </a:graphicData>
        </a:graphic>
      </p:graphicFrame>
      <p:sp>
        <p:nvSpPr>
          <p:cNvPr id="122" name="TextBox 121">
            <a:extLst>
              <a:ext uri="{FF2B5EF4-FFF2-40B4-BE49-F238E27FC236}">
                <a16:creationId xmlns:a16="http://schemas.microsoft.com/office/drawing/2014/main" id="{FF6B8A4A-8764-2727-DC55-3DB8161F244B}"/>
              </a:ext>
            </a:extLst>
          </p:cNvPr>
          <p:cNvSpPr txBox="1"/>
          <p:nvPr/>
        </p:nvSpPr>
        <p:spPr>
          <a:xfrm>
            <a:off x="12683114" y="27214665"/>
            <a:ext cx="5642968" cy="400110"/>
          </a:xfrm>
          <a:prstGeom prst="rect">
            <a:avLst/>
          </a:prstGeom>
          <a:noFill/>
        </p:spPr>
        <p:txBody>
          <a:bodyPr wrap="square" rtlCol="0">
            <a:spAutoFit/>
          </a:bodyPr>
          <a:lstStyle/>
          <a:p>
            <a:r>
              <a:rPr lang="en-US" altLang="ko-KR" sz="2000" b="1" dirty="0">
                <a:latin typeface="Calibri" panose="020F0502020204030204" pitchFamily="34" charset="0"/>
                <a:cs typeface="Calibri" panose="020F0502020204030204" pitchFamily="34" charset="0"/>
              </a:rPr>
              <a:t>Table 1. ED50 Values (95% CI) of Test Compounds</a:t>
            </a:r>
            <a:endParaRPr lang="ko-KR" altLang="en-US" sz="2000" b="1" dirty="0">
              <a:latin typeface="Calibri" panose="020F0502020204030204" pitchFamily="34" charset="0"/>
              <a:cs typeface="Calibri" panose="020F0502020204030204" pitchFamily="34" charset="0"/>
            </a:endParaRPr>
          </a:p>
        </p:txBody>
      </p:sp>
      <p:sp>
        <p:nvSpPr>
          <p:cNvPr id="151" name="사각형: 둥근 모서리 150">
            <a:extLst>
              <a:ext uri="{FF2B5EF4-FFF2-40B4-BE49-F238E27FC236}">
                <a16:creationId xmlns:a16="http://schemas.microsoft.com/office/drawing/2014/main" id="{F5CCC9D4-587A-FED4-16E1-CF3C639E9568}"/>
              </a:ext>
            </a:extLst>
          </p:cNvPr>
          <p:cNvSpPr/>
          <p:nvPr/>
        </p:nvSpPr>
        <p:spPr>
          <a:xfrm>
            <a:off x="19996704" y="8833447"/>
            <a:ext cx="8180038" cy="472784"/>
          </a:xfrm>
          <a:prstGeom prst="roundRect">
            <a:avLst/>
          </a:prstGeom>
          <a:solidFill>
            <a:srgbClr val="6A8ED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ko-KR" sz="2200" b="1" dirty="0">
                <a:solidFill>
                  <a:schemeClr val="tx1"/>
                </a:solidFill>
                <a:latin typeface="Calibri" panose="020F0502020204030204" pitchFamily="34" charset="0"/>
                <a:cs typeface="Calibri" panose="020F0502020204030204" pitchFamily="34" charset="0"/>
              </a:rPr>
              <a:t>Psilocybin and substituted tryptamines increased the </a:t>
            </a:r>
            <a:r>
              <a:rPr lang="en-US" altLang="ko-KR" sz="2200" b="1" dirty="0" err="1">
                <a:solidFill>
                  <a:schemeClr val="tx1"/>
                </a:solidFill>
                <a:latin typeface="Calibri" panose="020F0502020204030204" pitchFamily="34" charset="0"/>
                <a:cs typeface="Calibri" panose="020F0502020204030204" pitchFamily="34" charset="0"/>
              </a:rPr>
              <a:t>NAc</a:t>
            </a:r>
            <a:r>
              <a:rPr lang="en-US" altLang="ko-KR" sz="2200" b="1" dirty="0">
                <a:solidFill>
                  <a:schemeClr val="tx1"/>
                </a:solidFill>
                <a:latin typeface="Calibri" panose="020F0502020204030204" pitchFamily="34" charset="0"/>
                <a:cs typeface="Calibri" panose="020F0502020204030204" pitchFamily="34" charset="0"/>
              </a:rPr>
              <a:t> activity</a:t>
            </a:r>
            <a:endParaRPr lang="ko-KR" altLang="en-US" sz="2200" b="1" dirty="0">
              <a:solidFill>
                <a:schemeClr val="tx1"/>
              </a:solidFill>
              <a:latin typeface="Calibri" panose="020F0502020204030204" pitchFamily="34" charset="0"/>
              <a:cs typeface="Calibri" panose="020F0502020204030204" pitchFamily="34" charset="0"/>
            </a:endParaRPr>
          </a:p>
        </p:txBody>
      </p:sp>
      <p:sp>
        <p:nvSpPr>
          <p:cNvPr id="152" name="TextBox 151">
            <a:extLst>
              <a:ext uri="{FF2B5EF4-FFF2-40B4-BE49-F238E27FC236}">
                <a16:creationId xmlns:a16="http://schemas.microsoft.com/office/drawing/2014/main" id="{2EAAC04F-7F4A-B9E2-1CA0-3EE769286935}"/>
              </a:ext>
            </a:extLst>
          </p:cNvPr>
          <p:cNvSpPr txBox="1"/>
          <p:nvPr/>
        </p:nvSpPr>
        <p:spPr>
          <a:xfrm>
            <a:off x="19713235" y="16146146"/>
            <a:ext cx="8738907" cy="1991956"/>
          </a:xfrm>
          <a:prstGeom prst="rect">
            <a:avLst/>
          </a:prstGeom>
          <a:noFill/>
        </p:spPr>
        <p:txBody>
          <a:bodyPr wrap="square" rtlCol="0">
            <a:spAutoFit/>
          </a:bodyPr>
          <a:lstStyle/>
          <a:p>
            <a:pPr marL="1322137" indent="-1322137" algn="just" latinLnBrk="1">
              <a:lnSpc>
                <a:spcPct val="150000"/>
              </a:lnSpc>
            </a:pPr>
            <a:r>
              <a:rPr kumimoji="1" lang="en-US" altLang="ko-KR" sz="1650" b="1" dirty="0">
                <a:latin typeface="Calibri" panose="020F0502020204030204" pitchFamily="34" charset="0"/>
                <a:ea typeface="굴림" pitchFamily="50" charset="-127"/>
                <a:cs typeface="Calibri" panose="020F0502020204030204" pitchFamily="34" charset="0"/>
              </a:rPr>
              <a:t>Figure 3. </a:t>
            </a:r>
            <a:r>
              <a:rPr lang="en-US" altLang="ko-KR" sz="1650" b="1" dirty="0">
                <a:latin typeface="Calibri" panose="020F0502020204030204" pitchFamily="34" charset="0"/>
                <a:cs typeface="Calibri" panose="020F0502020204030204" pitchFamily="34" charset="0"/>
              </a:rPr>
              <a:t>Results of Single-unit Extracellular recording with Positive control substances and ST</a:t>
            </a:r>
          </a:p>
          <a:p>
            <a:pPr marL="1322137" indent="-1322137" algn="just" latinLnBrk="1">
              <a:lnSpc>
                <a:spcPct val="150000"/>
              </a:lnSpc>
            </a:pPr>
            <a:r>
              <a:rPr lang="en-US" altLang="ko-KR" sz="1650" dirty="0">
                <a:latin typeface="Calibri" panose="020F0502020204030204" pitchFamily="34" charset="0"/>
                <a:cs typeface="Calibri" panose="020F0502020204030204" pitchFamily="34" charset="0"/>
              </a:rPr>
              <a:t>A : </a:t>
            </a:r>
            <a:r>
              <a:rPr lang="en-US" altLang="ko-KR" sz="1600" dirty="0">
                <a:latin typeface="Calibri" panose="020F0502020204030204" pitchFamily="34" charset="0"/>
                <a:cs typeface="Calibri" panose="020F0502020204030204" pitchFamily="34" charset="0"/>
              </a:rPr>
              <a:t>Effects of psilocybin on single-unit extracellular recordings </a:t>
            </a:r>
          </a:p>
          <a:p>
            <a:pPr marL="1322137" indent="-1322137" algn="just" latinLnBrk="1">
              <a:lnSpc>
                <a:spcPct val="150000"/>
              </a:lnSpc>
            </a:pPr>
            <a:r>
              <a:rPr lang="en-US" altLang="ko-KR" sz="1650" dirty="0">
                <a:latin typeface="Calibri" panose="020F0502020204030204" pitchFamily="34" charset="0"/>
                <a:cs typeface="Calibri" panose="020F0502020204030204" pitchFamily="34" charset="0"/>
              </a:rPr>
              <a:t>B : </a:t>
            </a:r>
            <a:r>
              <a:rPr lang="en-US" altLang="ko-KR" sz="1600" dirty="0">
                <a:latin typeface="Calibri" panose="020F0502020204030204" pitchFamily="34" charset="0"/>
                <a:cs typeface="Calibri" panose="020F0502020204030204" pitchFamily="34" charset="0"/>
              </a:rPr>
              <a:t>Effects of 4-OH-MET on single-unit extracellular recordings</a:t>
            </a:r>
            <a:endParaRPr lang="en-US" altLang="ko-KR" sz="1650" dirty="0">
              <a:latin typeface="Calibri" panose="020F0502020204030204" pitchFamily="34" charset="0"/>
              <a:cs typeface="Calibri" panose="020F0502020204030204" pitchFamily="34" charset="0"/>
            </a:endParaRPr>
          </a:p>
          <a:p>
            <a:pPr marL="1322137" indent="-1322137" algn="just" latinLnBrk="1">
              <a:lnSpc>
                <a:spcPct val="150000"/>
              </a:lnSpc>
            </a:pPr>
            <a:r>
              <a:rPr lang="en-US" altLang="ko-KR" sz="1650" dirty="0">
                <a:latin typeface="Calibri" panose="020F0502020204030204" pitchFamily="34" charset="0"/>
                <a:cs typeface="Calibri" panose="020F0502020204030204" pitchFamily="34" charset="0"/>
              </a:rPr>
              <a:t>C : </a:t>
            </a:r>
            <a:r>
              <a:rPr lang="en-US" altLang="ko-KR" sz="1600" dirty="0">
                <a:latin typeface="Calibri" panose="020F0502020204030204" pitchFamily="34" charset="0"/>
                <a:cs typeface="Calibri" panose="020F0502020204030204" pitchFamily="34" charset="0"/>
              </a:rPr>
              <a:t>Effects of 5-MeO-2-TMT on single-unit extracellular recordings</a:t>
            </a:r>
            <a:endParaRPr lang="en-US" altLang="ko-KR" sz="1650" dirty="0">
              <a:latin typeface="Calibri" panose="020F0502020204030204" pitchFamily="34" charset="0"/>
              <a:cs typeface="Calibri" panose="020F0502020204030204" pitchFamily="34" charset="0"/>
            </a:endParaRPr>
          </a:p>
          <a:p>
            <a:pPr marL="1322137" indent="-1322137" algn="just" latinLnBrk="1">
              <a:lnSpc>
                <a:spcPct val="150000"/>
              </a:lnSpc>
            </a:pPr>
            <a:r>
              <a:rPr lang="en-US" altLang="ko-KR" sz="1650" dirty="0">
                <a:latin typeface="Calibri" panose="020F0502020204030204" pitchFamily="34" charset="0"/>
                <a:cs typeface="Calibri" panose="020F0502020204030204" pitchFamily="34" charset="0"/>
              </a:rPr>
              <a:t>D : </a:t>
            </a:r>
            <a:r>
              <a:rPr lang="en-US" altLang="ko-KR" sz="1600" dirty="0">
                <a:latin typeface="Calibri" panose="020F0502020204030204" pitchFamily="34" charset="0"/>
                <a:cs typeface="Calibri" panose="020F0502020204030204" pitchFamily="34" charset="0"/>
              </a:rPr>
              <a:t>Effects of 4-AcO-DART on single-unit extracellular recordings</a:t>
            </a:r>
            <a:endParaRPr lang="en-US" altLang="ko-KR" sz="1650" dirty="0">
              <a:latin typeface="Calibri" panose="020F0502020204030204" pitchFamily="34" charset="0"/>
              <a:cs typeface="Calibri" panose="020F0502020204030204" pitchFamily="34" charset="0"/>
            </a:endParaRPr>
          </a:p>
        </p:txBody>
      </p:sp>
      <p:grpSp>
        <p:nvGrpSpPr>
          <p:cNvPr id="175" name="그룹 174">
            <a:extLst>
              <a:ext uri="{FF2B5EF4-FFF2-40B4-BE49-F238E27FC236}">
                <a16:creationId xmlns:a16="http://schemas.microsoft.com/office/drawing/2014/main" id="{28F8D1DB-1DA8-BD08-841D-7B4C2C86B95E}"/>
              </a:ext>
            </a:extLst>
          </p:cNvPr>
          <p:cNvGrpSpPr/>
          <p:nvPr/>
        </p:nvGrpSpPr>
        <p:grpSpPr>
          <a:xfrm>
            <a:off x="19953253" y="19137601"/>
            <a:ext cx="3839444" cy="2220779"/>
            <a:chOff x="19473722" y="21468661"/>
            <a:chExt cx="4242565" cy="2429535"/>
          </a:xfrm>
        </p:grpSpPr>
        <p:cxnSp>
          <p:nvCxnSpPr>
            <p:cNvPr id="171" name="직선 화살표 연결선 170">
              <a:extLst>
                <a:ext uri="{FF2B5EF4-FFF2-40B4-BE49-F238E27FC236}">
                  <a16:creationId xmlns:a16="http://schemas.microsoft.com/office/drawing/2014/main" id="{E409AAF7-7FF4-0817-36C4-142B78C932AB}"/>
                </a:ext>
              </a:extLst>
            </p:cNvPr>
            <p:cNvCxnSpPr/>
            <p:nvPr/>
          </p:nvCxnSpPr>
          <p:spPr>
            <a:xfrm>
              <a:off x="21959384" y="22053436"/>
              <a:ext cx="1367099"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174" name="그룹 173">
              <a:extLst>
                <a:ext uri="{FF2B5EF4-FFF2-40B4-BE49-F238E27FC236}">
                  <a16:creationId xmlns:a16="http://schemas.microsoft.com/office/drawing/2014/main" id="{DD91B849-D893-4B15-CE61-61E61A5CCB3E}"/>
                </a:ext>
              </a:extLst>
            </p:cNvPr>
            <p:cNvGrpSpPr/>
            <p:nvPr/>
          </p:nvGrpSpPr>
          <p:grpSpPr>
            <a:xfrm>
              <a:off x="19473722" y="21468661"/>
              <a:ext cx="4242565" cy="2429535"/>
              <a:chOff x="19473722" y="21468661"/>
              <a:chExt cx="4242565" cy="2429535"/>
            </a:xfrm>
          </p:grpSpPr>
          <p:cxnSp>
            <p:nvCxnSpPr>
              <p:cNvPr id="170" name="직선 화살표 연결선 169">
                <a:extLst>
                  <a:ext uri="{FF2B5EF4-FFF2-40B4-BE49-F238E27FC236}">
                    <a16:creationId xmlns:a16="http://schemas.microsoft.com/office/drawing/2014/main" id="{689E078E-0090-C1D5-81AC-C967FB5D4FF2}"/>
                  </a:ext>
                </a:extLst>
              </p:cNvPr>
              <p:cNvCxnSpPr/>
              <p:nvPr/>
            </p:nvCxnSpPr>
            <p:spPr>
              <a:xfrm>
                <a:off x="19772679" y="22056497"/>
                <a:ext cx="1367099"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nvGrpSpPr>
              <p:cNvPr id="173" name="그룹 172">
                <a:extLst>
                  <a:ext uri="{FF2B5EF4-FFF2-40B4-BE49-F238E27FC236}">
                    <a16:creationId xmlns:a16="http://schemas.microsoft.com/office/drawing/2014/main" id="{9608DF6D-D834-54C7-3CF5-2318C6EAA088}"/>
                  </a:ext>
                </a:extLst>
              </p:cNvPr>
              <p:cNvGrpSpPr/>
              <p:nvPr/>
            </p:nvGrpSpPr>
            <p:grpSpPr>
              <a:xfrm>
                <a:off x="19473722" y="21468661"/>
                <a:ext cx="4242565" cy="2429535"/>
                <a:chOff x="19473722" y="21468661"/>
                <a:chExt cx="4242565" cy="2429535"/>
              </a:xfrm>
            </p:grpSpPr>
            <p:pic>
              <p:nvPicPr>
                <p:cNvPr id="167" name="그림 166" descr="만화 영화, 쥐, 일러스트레이션이(가) 표시된 사진&#10;&#10;AI 생성 콘텐츠는 정확하지 않을 수 있습니다.">
                  <a:extLst>
                    <a:ext uri="{FF2B5EF4-FFF2-40B4-BE49-F238E27FC236}">
                      <a16:creationId xmlns:a16="http://schemas.microsoft.com/office/drawing/2014/main" id="{96780D7B-80EA-B55A-D0D2-6B0D8F5743F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588158" y="22186786"/>
                  <a:ext cx="4128129" cy="1711410"/>
                </a:xfrm>
                <a:prstGeom prst="rect">
                  <a:avLst/>
                </a:prstGeom>
              </p:spPr>
            </p:pic>
            <p:sp>
              <p:nvSpPr>
                <p:cNvPr id="168" name="TextBox 167">
                  <a:extLst>
                    <a:ext uri="{FF2B5EF4-FFF2-40B4-BE49-F238E27FC236}">
                      <a16:creationId xmlns:a16="http://schemas.microsoft.com/office/drawing/2014/main" id="{F060D398-5CD4-31DB-0E14-84A343D42079}"/>
                    </a:ext>
                  </a:extLst>
                </p:cNvPr>
                <p:cNvSpPr txBox="1"/>
                <p:nvPr/>
              </p:nvSpPr>
              <p:spPr>
                <a:xfrm>
                  <a:off x="19473722" y="21468661"/>
                  <a:ext cx="1938322" cy="548928"/>
                </a:xfrm>
                <a:prstGeom prst="rect">
                  <a:avLst/>
                </a:prstGeom>
                <a:noFill/>
              </p:spPr>
              <p:txBody>
                <a:bodyPr wrap="square" rtlCol="0">
                  <a:spAutoFit/>
                </a:bodyPr>
                <a:lstStyle/>
                <a:p>
                  <a:pPr algn="ctr"/>
                  <a:r>
                    <a:rPr lang="en-US" altLang="ko-KR" sz="1200" b="1" dirty="0">
                      <a:latin typeface="Calibri" panose="020F0502020204030204" pitchFamily="34" charset="0"/>
                      <a:cs typeface="Calibri" panose="020F0502020204030204" pitchFamily="34" charset="0"/>
                    </a:rPr>
                    <a:t>Perfusate pumped</a:t>
                  </a:r>
                </a:p>
                <a:p>
                  <a:pPr algn="ctr"/>
                  <a:r>
                    <a:rPr lang="en-US" altLang="ko-KR" sz="1200" b="1" dirty="0">
                      <a:latin typeface="Calibri" panose="020F0502020204030204" pitchFamily="34" charset="0"/>
                      <a:cs typeface="Calibri" panose="020F0502020204030204" pitchFamily="34" charset="0"/>
                    </a:rPr>
                    <a:t>Into the brain</a:t>
                  </a:r>
                  <a:endParaRPr lang="ko-KR" altLang="en-US" sz="1200" b="1" dirty="0">
                    <a:latin typeface="Calibri" panose="020F0502020204030204" pitchFamily="34" charset="0"/>
                    <a:cs typeface="Calibri" panose="020F0502020204030204" pitchFamily="34" charset="0"/>
                  </a:endParaRPr>
                </a:p>
              </p:txBody>
            </p:sp>
            <p:sp>
              <p:nvSpPr>
                <p:cNvPr id="172" name="TextBox 171">
                  <a:extLst>
                    <a:ext uri="{FF2B5EF4-FFF2-40B4-BE49-F238E27FC236}">
                      <a16:creationId xmlns:a16="http://schemas.microsoft.com/office/drawing/2014/main" id="{5584A2A4-84D5-9766-0869-66335C267386}"/>
                    </a:ext>
                  </a:extLst>
                </p:cNvPr>
                <p:cNvSpPr txBox="1"/>
                <p:nvPr/>
              </p:nvSpPr>
              <p:spPr>
                <a:xfrm>
                  <a:off x="21605746" y="21482762"/>
                  <a:ext cx="1938322" cy="548928"/>
                </a:xfrm>
                <a:prstGeom prst="rect">
                  <a:avLst/>
                </a:prstGeom>
                <a:noFill/>
              </p:spPr>
              <p:txBody>
                <a:bodyPr wrap="square" rtlCol="0">
                  <a:spAutoFit/>
                </a:bodyPr>
                <a:lstStyle/>
                <a:p>
                  <a:pPr algn="ctr"/>
                  <a:r>
                    <a:rPr lang="en-US" altLang="ko-KR" sz="1200" b="1" dirty="0">
                      <a:latin typeface="Calibri" panose="020F0502020204030204" pitchFamily="34" charset="0"/>
                      <a:cs typeface="Calibri" panose="020F0502020204030204" pitchFamily="34" charset="0"/>
                    </a:rPr>
                    <a:t>Dialysate pumped </a:t>
                  </a:r>
                </a:p>
                <a:p>
                  <a:pPr algn="ctr"/>
                  <a:r>
                    <a:rPr lang="en-US" altLang="ko-KR" sz="1200" b="1" dirty="0">
                      <a:latin typeface="Calibri" panose="020F0502020204030204" pitchFamily="34" charset="0"/>
                      <a:cs typeface="Calibri" panose="020F0502020204030204" pitchFamily="34" charset="0"/>
                    </a:rPr>
                    <a:t>out of the brain</a:t>
                  </a:r>
                  <a:endParaRPr lang="ko-KR" altLang="en-US" sz="1200" b="1" dirty="0">
                    <a:latin typeface="Calibri" panose="020F0502020204030204" pitchFamily="34" charset="0"/>
                    <a:cs typeface="Calibri" panose="020F0502020204030204" pitchFamily="34" charset="0"/>
                  </a:endParaRPr>
                </a:p>
              </p:txBody>
            </p:sp>
          </p:grpSp>
        </p:grpSp>
      </p:grpSp>
      <p:pic>
        <p:nvPicPr>
          <p:cNvPr id="178" name="그림 177" descr="스크린샷, 블랙이(가) 표시된 사진&#10;&#10;AI 생성 콘텐츠는 정확하지 않을 수 있습니다.">
            <a:extLst>
              <a:ext uri="{FF2B5EF4-FFF2-40B4-BE49-F238E27FC236}">
                <a16:creationId xmlns:a16="http://schemas.microsoft.com/office/drawing/2014/main" id="{10F7B268-3CC3-E45F-1014-708078CD06C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953463" y="21283303"/>
            <a:ext cx="7036017" cy="1718629"/>
          </a:xfrm>
          <a:prstGeom prst="rect">
            <a:avLst/>
          </a:prstGeom>
        </p:spPr>
      </p:pic>
      <p:grpSp>
        <p:nvGrpSpPr>
          <p:cNvPr id="123" name="그룹 122">
            <a:extLst>
              <a:ext uri="{FF2B5EF4-FFF2-40B4-BE49-F238E27FC236}">
                <a16:creationId xmlns:a16="http://schemas.microsoft.com/office/drawing/2014/main" id="{157CCC6B-7DB4-9524-39C5-4FEAB15B3B0D}"/>
              </a:ext>
            </a:extLst>
          </p:cNvPr>
          <p:cNvGrpSpPr/>
          <p:nvPr/>
        </p:nvGrpSpPr>
        <p:grpSpPr>
          <a:xfrm>
            <a:off x="19532404" y="23309623"/>
            <a:ext cx="8862742" cy="6971316"/>
            <a:chOff x="19520472" y="22872432"/>
            <a:chExt cx="8533368" cy="6844071"/>
          </a:xfrm>
        </p:grpSpPr>
        <p:pic>
          <p:nvPicPr>
            <p:cNvPr id="199" name="그림 198" descr="스크린샷, 텍스트, 도표, 라인이(가) 표시된 사진&#10;&#10;AI 생성 콘텐츠는 정확하지 않을 수 있습니다.">
              <a:extLst>
                <a:ext uri="{FF2B5EF4-FFF2-40B4-BE49-F238E27FC236}">
                  <a16:creationId xmlns:a16="http://schemas.microsoft.com/office/drawing/2014/main" id="{A37EF2C7-033F-B9B5-F3D1-573895B8370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527137" y="22903850"/>
              <a:ext cx="4251367" cy="3339652"/>
            </a:xfrm>
            <a:prstGeom prst="rect">
              <a:avLst/>
            </a:prstGeom>
          </p:spPr>
        </p:pic>
        <p:pic>
          <p:nvPicPr>
            <p:cNvPr id="201" name="그림 200" descr="스크린샷, 도표, 라인이(가) 표시된 사진&#10;&#10;AI 생성 콘텐츠는 정확하지 않을 수 있습니다.">
              <a:extLst>
                <a:ext uri="{FF2B5EF4-FFF2-40B4-BE49-F238E27FC236}">
                  <a16:creationId xmlns:a16="http://schemas.microsoft.com/office/drawing/2014/main" id="{45BAD49E-7B3A-9558-D3C4-282CB30859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587643" y="22872432"/>
              <a:ext cx="4356802" cy="3353724"/>
            </a:xfrm>
            <a:prstGeom prst="rect">
              <a:avLst/>
            </a:prstGeom>
          </p:spPr>
        </p:pic>
        <p:pic>
          <p:nvPicPr>
            <p:cNvPr id="203" name="그림 202" descr="스크린샷, 도표, 라인, 그래프이(가) 표시된 사진&#10;&#10;AI 생성 콘텐츠는 정확하지 않을 수 있습니다.">
              <a:extLst>
                <a:ext uri="{FF2B5EF4-FFF2-40B4-BE49-F238E27FC236}">
                  <a16:creationId xmlns:a16="http://schemas.microsoft.com/office/drawing/2014/main" id="{1E342AEB-50F7-E33F-BBF7-8E97FBE2DC0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520472" y="26309818"/>
              <a:ext cx="4385030" cy="3379383"/>
            </a:xfrm>
            <a:prstGeom prst="rect">
              <a:avLst/>
            </a:prstGeom>
          </p:spPr>
        </p:pic>
        <p:pic>
          <p:nvPicPr>
            <p:cNvPr id="205" name="그림 204" descr="스크린샷, 도표, 라인, 그래프이(가) 표시된 사진&#10;&#10;AI 생성 콘텐츠는 정확하지 않을 수 있습니다.">
              <a:extLst>
                <a:ext uri="{FF2B5EF4-FFF2-40B4-BE49-F238E27FC236}">
                  <a16:creationId xmlns:a16="http://schemas.microsoft.com/office/drawing/2014/main" id="{78FDB22D-AD7A-EBF9-D369-DABF7803F8D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3652714" y="26324716"/>
              <a:ext cx="4401126" cy="3391787"/>
            </a:xfrm>
            <a:prstGeom prst="rect">
              <a:avLst/>
            </a:prstGeom>
          </p:spPr>
        </p:pic>
      </p:grpSp>
      <p:grpSp>
        <p:nvGrpSpPr>
          <p:cNvPr id="231" name="그룹 230">
            <a:extLst>
              <a:ext uri="{FF2B5EF4-FFF2-40B4-BE49-F238E27FC236}">
                <a16:creationId xmlns:a16="http://schemas.microsoft.com/office/drawing/2014/main" id="{A259E790-D186-48F9-352C-A4C4741426F3}"/>
              </a:ext>
            </a:extLst>
          </p:cNvPr>
          <p:cNvGrpSpPr/>
          <p:nvPr/>
        </p:nvGrpSpPr>
        <p:grpSpPr>
          <a:xfrm>
            <a:off x="28845626" y="9782724"/>
            <a:ext cx="7041090" cy="2644209"/>
            <a:chOff x="645306" y="903752"/>
            <a:chExt cx="7804270" cy="2860376"/>
          </a:xfrm>
        </p:grpSpPr>
        <p:pic>
          <p:nvPicPr>
            <p:cNvPr id="232" name="그림 231">
              <a:extLst>
                <a:ext uri="{FF2B5EF4-FFF2-40B4-BE49-F238E27FC236}">
                  <a16:creationId xmlns:a16="http://schemas.microsoft.com/office/drawing/2014/main" id="{4F8B7893-4147-6C94-1392-5824E2679FF2}"/>
                </a:ext>
              </a:extLst>
            </p:cNvPr>
            <p:cNvPicPr>
              <a:picLocks noChangeAspect="1"/>
            </p:cNvPicPr>
            <p:nvPr/>
          </p:nvPicPr>
          <p:blipFill>
            <a:blip r:embed="rId17"/>
            <a:stretch>
              <a:fillRect/>
            </a:stretch>
          </p:blipFill>
          <p:spPr>
            <a:xfrm>
              <a:off x="7045395" y="935017"/>
              <a:ext cx="1404181" cy="1853661"/>
            </a:xfrm>
            <a:prstGeom prst="rect">
              <a:avLst/>
            </a:prstGeom>
          </p:spPr>
        </p:pic>
        <p:sp>
          <p:nvSpPr>
            <p:cNvPr id="233" name="이등변 삼각형 232">
              <a:extLst>
                <a:ext uri="{FF2B5EF4-FFF2-40B4-BE49-F238E27FC236}">
                  <a16:creationId xmlns:a16="http://schemas.microsoft.com/office/drawing/2014/main" id="{8709A9AE-45E8-2C5C-F2F1-2736C376594B}"/>
                </a:ext>
              </a:extLst>
            </p:cNvPr>
            <p:cNvSpPr/>
            <p:nvPr/>
          </p:nvSpPr>
          <p:spPr>
            <a:xfrm rot="5400000">
              <a:off x="6101880" y="1558201"/>
              <a:ext cx="1450181" cy="729448"/>
            </a:xfrm>
            <a:prstGeom prst="triangle">
              <a:avLst/>
            </a:prstGeom>
            <a:gradFill>
              <a:gsLst>
                <a:gs pos="0">
                  <a:schemeClr val="bg1">
                    <a:lumMod val="65000"/>
                  </a:schemeClr>
                </a:gs>
                <a:gs pos="0">
                  <a:srgbClr val="ADDCF2"/>
                </a:gs>
                <a:gs pos="0">
                  <a:schemeClr val="accent1">
                    <a:lumMod val="5000"/>
                    <a:lumOff val="95000"/>
                  </a:schemeClr>
                </a:gs>
                <a:gs pos="93000">
                  <a:schemeClr val="bg1"/>
                </a:gs>
                <a:gs pos="0">
                  <a:schemeClr val="bg1">
                    <a:lumMod val="6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4" name="그림 233">
              <a:extLst>
                <a:ext uri="{FF2B5EF4-FFF2-40B4-BE49-F238E27FC236}">
                  <a16:creationId xmlns:a16="http://schemas.microsoft.com/office/drawing/2014/main" id="{4ED8F672-48D5-B53C-50F7-4313EA4082C5}"/>
                </a:ext>
              </a:extLst>
            </p:cNvPr>
            <p:cNvPicPr>
              <a:picLocks noChangeAspect="1"/>
            </p:cNvPicPr>
            <p:nvPr/>
          </p:nvPicPr>
          <p:blipFill>
            <a:blip r:embed="rId18"/>
            <a:srcRect t="48084"/>
            <a:stretch/>
          </p:blipFill>
          <p:spPr>
            <a:xfrm>
              <a:off x="3111183" y="1730496"/>
              <a:ext cx="3335338" cy="1126397"/>
            </a:xfrm>
            <a:prstGeom prst="rect">
              <a:avLst/>
            </a:prstGeom>
          </p:spPr>
        </p:pic>
        <p:pic>
          <p:nvPicPr>
            <p:cNvPr id="235" name="그림 234">
              <a:extLst>
                <a:ext uri="{FF2B5EF4-FFF2-40B4-BE49-F238E27FC236}">
                  <a16:creationId xmlns:a16="http://schemas.microsoft.com/office/drawing/2014/main" id="{E523B210-FA5E-0384-43C4-BBF63678510D}"/>
                </a:ext>
              </a:extLst>
            </p:cNvPr>
            <p:cNvPicPr>
              <a:picLocks noChangeAspect="1"/>
            </p:cNvPicPr>
            <p:nvPr/>
          </p:nvPicPr>
          <p:blipFill>
            <a:blip r:embed="rId19"/>
            <a:srcRect l="5614"/>
            <a:stretch>
              <a:fillRect/>
            </a:stretch>
          </p:blipFill>
          <p:spPr>
            <a:xfrm>
              <a:off x="645306" y="1372997"/>
              <a:ext cx="1790508" cy="1469617"/>
            </a:xfrm>
            <a:prstGeom prst="rect">
              <a:avLst/>
            </a:prstGeom>
          </p:spPr>
        </p:pic>
        <p:pic>
          <p:nvPicPr>
            <p:cNvPr id="236" name="그림 235">
              <a:extLst>
                <a:ext uri="{FF2B5EF4-FFF2-40B4-BE49-F238E27FC236}">
                  <a16:creationId xmlns:a16="http://schemas.microsoft.com/office/drawing/2014/main" id="{4E2F2350-EC21-213F-DD07-0D47ACD40206}"/>
                </a:ext>
              </a:extLst>
            </p:cNvPr>
            <p:cNvPicPr>
              <a:picLocks noChangeAspect="1"/>
            </p:cNvPicPr>
            <p:nvPr/>
          </p:nvPicPr>
          <p:blipFill>
            <a:blip r:embed="rId18"/>
            <a:srcRect b="56408"/>
            <a:stretch/>
          </p:blipFill>
          <p:spPr>
            <a:xfrm>
              <a:off x="3113002" y="903752"/>
              <a:ext cx="3335338" cy="945778"/>
            </a:xfrm>
            <a:prstGeom prst="rect">
              <a:avLst/>
            </a:prstGeom>
          </p:spPr>
        </p:pic>
        <p:grpSp>
          <p:nvGrpSpPr>
            <p:cNvPr id="237" name="그룹 236">
              <a:extLst>
                <a:ext uri="{FF2B5EF4-FFF2-40B4-BE49-F238E27FC236}">
                  <a16:creationId xmlns:a16="http://schemas.microsoft.com/office/drawing/2014/main" id="{3F49CC22-4A37-9BA0-522F-D8DB4FF73560}"/>
                </a:ext>
              </a:extLst>
            </p:cNvPr>
            <p:cNvGrpSpPr/>
            <p:nvPr/>
          </p:nvGrpSpPr>
          <p:grpSpPr>
            <a:xfrm>
              <a:off x="1061129" y="2817916"/>
              <a:ext cx="7229475" cy="764523"/>
              <a:chOff x="1436914" y="3163506"/>
              <a:chExt cx="7229475" cy="764523"/>
            </a:xfrm>
          </p:grpSpPr>
          <p:cxnSp>
            <p:nvCxnSpPr>
              <p:cNvPr id="246" name="직선 연결선 245">
                <a:extLst>
                  <a:ext uri="{FF2B5EF4-FFF2-40B4-BE49-F238E27FC236}">
                    <a16:creationId xmlns:a16="http://schemas.microsoft.com/office/drawing/2014/main" id="{50CAC8E6-F1A6-7CB2-EB7A-9EF76D5EA3AF}"/>
                  </a:ext>
                </a:extLst>
              </p:cNvPr>
              <p:cNvCxnSpPr/>
              <p:nvPr/>
            </p:nvCxnSpPr>
            <p:spPr>
              <a:xfrm>
                <a:off x="1452222" y="3699329"/>
                <a:ext cx="720000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7" name="직선 연결선 246">
                <a:extLst>
                  <a:ext uri="{FF2B5EF4-FFF2-40B4-BE49-F238E27FC236}">
                    <a16:creationId xmlns:a16="http://schemas.microsoft.com/office/drawing/2014/main" id="{0FBA8697-C955-648D-6655-2199A7DB250E}"/>
                  </a:ext>
                </a:extLst>
              </p:cNvPr>
              <p:cNvCxnSpPr/>
              <p:nvPr/>
            </p:nvCxnSpPr>
            <p:spPr>
              <a:xfrm>
                <a:off x="1436914" y="3488050"/>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8" name="직선 연결선 247">
                <a:extLst>
                  <a:ext uri="{FF2B5EF4-FFF2-40B4-BE49-F238E27FC236}">
                    <a16:creationId xmlns:a16="http://schemas.microsoft.com/office/drawing/2014/main" id="{0FD94397-D192-28AB-E081-8AC5B4F25CCC}"/>
                  </a:ext>
                </a:extLst>
              </p:cNvPr>
              <p:cNvCxnSpPr/>
              <p:nvPr/>
            </p:nvCxnSpPr>
            <p:spPr>
              <a:xfrm>
                <a:off x="4875894" y="3496029"/>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9" name="직선 연결선 248">
                <a:extLst>
                  <a:ext uri="{FF2B5EF4-FFF2-40B4-BE49-F238E27FC236}">
                    <a16:creationId xmlns:a16="http://schemas.microsoft.com/office/drawing/2014/main" id="{5E55E100-C6D5-3BEA-4938-F1BF785116D4}"/>
                  </a:ext>
                </a:extLst>
              </p:cNvPr>
              <p:cNvCxnSpPr/>
              <p:nvPr/>
            </p:nvCxnSpPr>
            <p:spPr>
              <a:xfrm>
                <a:off x="6931579" y="3488050"/>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0" name="직선 연결선 249">
                <a:extLst>
                  <a:ext uri="{FF2B5EF4-FFF2-40B4-BE49-F238E27FC236}">
                    <a16:creationId xmlns:a16="http://schemas.microsoft.com/office/drawing/2014/main" id="{682C136D-FC7E-3958-F698-1DB3A9673BD3}"/>
                  </a:ext>
                </a:extLst>
              </p:cNvPr>
              <p:cNvCxnSpPr/>
              <p:nvPr/>
            </p:nvCxnSpPr>
            <p:spPr>
              <a:xfrm>
                <a:off x="8666389" y="3488050"/>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51" name="직사각형 250">
                <a:extLst>
                  <a:ext uri="{FF2B5EF4-FFF2-40B4-BE49-F238E27FC236}">
                    <a16:creationId xmlns:a16="http://schemas.microsoft.com/office/drawing/2014/main" id="{77EFB2F6-C969-5838-AB39-8F5BDBADDC76}"/>
                  </a:ext>
                </a:extLst>
              </p:cNvPr>
              <p:cNvSpPr/>
              <p:nvPr/>
            </p:nvSpPr>
            <p:spPr>
              <a:xfrm>
                <a:off x="2421640" y="3329052"/>
                <a:ext cx="1635769" cy="307777"/>
              </a:xfrm>
              <a:prstGeom prst="rect">
                <a:avLst/>
              </a:prstGeom>
            </p:spPr>
            <p:txBody>
              <a:bodyPr wrap="none">
                <a:spAutoFit/>
              </a:bodyPr>
              <a:lstStyle/>
              <a:p>
                <a:r>
                  <a:rPr lang="en-US" altLang="ko-KR" sz="1400" b="1" dirty="0">
                    <a:latin typeface="Calibri" panose="020F0502020204030204" pitchFamily="34" charset="0"/>
                    <a:cs typeface="Calibri" panose="020F0502020204030204" pitchFamily="34" charset="0"/>
                  </a:rPr>
                  <a:t>Primary cell culture</a:t>
                </a:r>
                <a:endParaRPr lang="ko-KR" altLang="en-US" sz="1400" b="1" dirty="0">
                  <a:latin typeface="Calibri" panose="020F0502020204030204" pitchFamily="34" charset="0"/>
                  <a:cs typeface="Calibri" panose="020F0502020204030204" pitchFamily="34" charset="0"/>
                </a:endParaRPr>
              </a:p>
            </p:txBody>
          </p:sp>
          <p:sp>
            <p:nvSpPr>
              <p:cNvPr id="252" name="직사각형 251">
                <a:extLst>
                  <a:ext uri="{FF2B5EF4-FFF2-40B4-BE49-F238E27FC236}">
                    <a16:creationId xmlns:a16="http://schemas.microsoft.com/office/drawing/2014/main" id="{2909846F-6429-1A2F-8DB8-9C70DE2643FF}"/>
                  </a:ext>
                </a:extLst>
              </p:cNvPr>
              <p:cNvSpPr/>
              <p:nvPr/>
            </p:nvSpPr>
            <p:spPr>
              <a:xfrm>
                <a:off x="4901018" y="3163506"/>
                <a:ext cx="2023932" cy="634015"/>
              </a:xfrm>
              <a:prstGeom prst="rect">
                <a:avLst/>
              </a:prstGeom>
            </p:spPr>
            <p:txBody>
              <a:bodyPr wrap="none">
                <a:spAutoFit/>
              </a:bodyPr>
              <a:lstStyle/>
              <a:p>
                <a:pPr algn="ctr"/>
                <a:r>
                  <a:rPr lang="en-US" altLang="ko-KR" sz="1400" b="1" dirty="0">
                    <a:latin typeface="Calibri" panose="020F0502020204030204" pitchFamily="34" charset="0"/>
                    <a:cs typeface="Calibri" panose="020F0502020204030204" pitchFamily="34" charset="0"/>
                  </a:rPr>
                  <a:t>Treatment</a:t>
                </a:r>
              </a:p>
              <a:p>
                <a:pPr algn="ctr"/>
                <a:r>
                  <a:rPr lang="en-US" altLang="ko-KR" sz="1400" b="1" dirty="0">
                    <a:latin typeface="Calibri" panose="020F0502020204030204" pitchFamily="34" charset="0"/>
                    <a:cs typeface="Calibri" panose="020F0502020204030204" pitchFamily="34" charset="0"/>
                  </a:rPr>
                  <a:t>(saline or Psilocybin)</a:t>
                </a:r>
                <a:endParaRPr lang="ko-KR" altLang="en-US" sz="1400" b="1" dirty="0">
                  <a:latin typeface="Calibri" panose="020F0502020204030204" pitchFamily="34" charset="0"/>
                  <a:cs typeface="Calibri" panose="020F0502020204030204" pitchFamily="34" charset="0"/>
                </a:endParaRPr>
              </a:p>
            </p:txBody>
          </p:sp>
          <p:sp>
            <p:nvSpPr>
              <p:cNvPr id="253" name="직사각형 252">
                <a:extLst>
                  <a:ext uri="{FF2B5EF4-FFF2-40B4-BE49-F238E27FC236}">
                    <a16:creationId xmlns:a16="http://schemas.microsoft.com/office/drawing/2014/main" id="{55DAE710-3955-B64F-9D79-54975CBC2EF2}"/>
                  </a:ext>
                </a:extLst>
              </p:cNvPr>
              <p:cNvSpPr/>
              <p:nvPr/>
            </p:nvSpPr>
            <p:spPr>
              <a:xfrm>
                <a:off x="7123103" y="3290930"/>
                <a:ext cx="1356012" cy="307777"/>
              </a:xfrm>
              <a:prstGeom prst="rect">
                <a:avLst/>
              </a:prstGeom>
            </p:spPr>
            <p:txBody>
              <a:bodyPr wrap="none">
                <a:spAutoFit/>
              </a:bodyPr>
              <a:lstStyle/>
              <a:p>
                <a:pPr algn="ctr"/>
                <a:r>
                  <a:rPr lang="en-US" altLang="ko-KR" sz="1400" b="1" dirty="0">
                    <a:latin typeface="Calibri" panose="020F0502020204030204" pitchFamily="34" charset="0"/>
                    <a:cs typeface="Calibri" panose="020F0502020204030204" pitchFamily="34" charset="0"/>
                  </a:rPr>
                  <a:t>Harvest and ICC</a:t>
                </a:r>
                <a:endParaRPr lang="ko-KR" altLang="en-US" sz="1400" b="1" dirty="0">
                  <a:latin typeface="Calibri" panose="020F0502020204030204" pitchFamily="34" charset="0"/>
                  <a:cs typeface="Calibri" panose="020F0502020204030204" pitchFamily="34" charset="0"/>
                </a:endParaRPr>
              </a:p>
            </p:txBody>
          </p:sp>
        </p:grpSp>
        <p:sp>
          <p:nvSpPr>
            <p:cNvPr id="238" name="직사각형 237">
              <a:extLst>
                <a:ext uri="{FF2B5EF4-FFF2-40B4-BE49-F238E27FC236}">
                  <a16:creationId xmlns:a16="http://schemas.microsoft.com/office/drawing/2014/main" id="{492A8B8E-2A57-CBB8-BEC8-1E07F4E12D08}"/>
                </a:ext>
              </a:extLst>
            </p:cNvPr>
            <p:cNvSpPr/>
            <p:nvPr/>
          </p:nvSpPr>
          <p:spPr>
            <a:xfrm>
              <a:off x="2369882" y="3456351"/>
              <a:ext cx="688009" cy="307777"/>
            </a:xfrm>
            <a:prstGeom prst="rect">
              <a:avLst/>
            </a:prstGeom>
          </p:spPr>
          <p:txBody>
            <a:bodyPr wrap="none">
              <a:spAutoFit/>
            </a:bodyPr>
            <a:lstStyle/>
            <a:p>
              <a:r>
                <a:rPr lang="en-US" altLang="ko-KR" sz="1400" b="1" dirty="0">
                  <a:latin typeface="Calibri" panose="020F0502020204030204" pitchFamily="34" charset="0"/>
                  <a:cs typeface="Calibri" panose="020F0502020204030204" pitchFamily="34" charset="0"/>
                </a:rPr>
                <a:t>10 day</a:t>
              </a:r>
              <a:endParaRPr lang="ko-KR" altLang="en-US" sz="1400" b="1" dirty="0">
                <a:latin typeface="Calibri" panose="020F0502020204030204" pitchFamily="34" charset="0"/>
                <a:cs typeface="Calibri" panose="020F0502020204030204" pitchFamily="34" charset="0"/>
              </a:endParaRPr>
            </a:p>
          </p:txBody>
        </p:sp>
        <p:sp>
          <p:nvSpPr>
            <p:cNvPr id="239" name="직사각형 238">
              <a:extLst>
                <a:ext uri="{FF2B5EF4-FFF2-40B4-BE49-F238E27FC236}">
                  <a16:creationId xmlns:a16="http://schemas.microsoft.com/office/drawing/2014/main" id="{913FB6D1-83CC-FDBD-FC41-7F5FF2481498}"/>
                </a:ext>
              </a:extLst>
            </p:cNvPr>
            <p:cNvSpPr/>
            <p:nvPr/>
          </p:nvSpPr>
          <p:spPr>
            <a:xfrm>
              <a:off x="5369232" y="3456351"/>
              <a:ext cx="508473" cy="307777"/>
            </a:xfrm>
            <a:prstGeom prst="rect">
              <a:avLst/>
            </a:prstGeom>
          </p:spPr>
          <p:txBody>
            <a:bodyPr wrap="none">
              <a:spAutoFit/>
            </a:bodyPr>
            <a:lstStyle/>
            <a:p>
              <a:r>
                <a:rPr lang="en-US" altLang="ko-KR" sz="1400" b="1" dirty="0">
                  <a:latin typeface="Calibri" panose="020F0502020204030204" pitchFamily="34" charset="0"/>
                  <a:cs typeface="Calibri" panose="020F0502020204030204" pitchFamily="34" charset="0"/>
                </a:rPr>
                <a:t>48 h</a:t>
              </a:r>
              <a:endParaRPr lang="ko-KR" altLang="en-US" sz="1400" b="1" dirty="0">
                <a:latin typeface="Calibri" panose="020F0502020204030204" pitchFamily="34" charset="0"/>
                <a:cs typeface="Calibri" panose="020F0502020204030204" pitchFamily="34" charset="0"/>
              </a:endParaRPr>
            </a:p>
          </p:txBody>
        </p:sp>
        <p:sp>
          <p:nvSpPr>
            <p:cNvPr id="240" name="직사각형 239">
              <a:extLst>
                <a:ext uri="{FF2B5EF4-FFF2-40B4-BE49-F238E27FC236}">
                  <a16:creationId xmlns:a16="http://schemas.microsoft.com/office/drawing/2014/main" id="{4D2BEA2E-6B59-8FA4-A9E6-DEF353B0E6B8}"/>
                </a:ext>
              </a:extLst>
            </p:cNvPr>
            <p:cNvSpPr/>
            <p:nvPr/>
          </p:nvSpPr>
          <p:spPr>
            <a:xfrm>
              <a:off x="2291552" y="2222922"/>
              <a:ext cx="895758" cy="307777"/>
            </a:xfrm>
            <a:prstGeom prst="rect">
              <a:avLst/>
            </a:prstGeom>
          </p:spPr>
          <p:txBody>
            <a:bodyPr wrap="none">
              <a:spAutoFit/>
            </a:bodyPr>
            <a:lstStyle/>
            <a:p>
              <a:r>
                <a:rPr lang="en-US" altLang="ko-KR" sz="1400" b="1" dirty="0">
                  <a:latin typeface="Calibri" panose="020F0502020204030204" pitchFamily="34" charset="0"/>
                  <a:cs typeface="Calibri" panose="020F0502020204030204" pitchFamily="34" charset="0"/>
                </a:rPr>
                <a:t>Astrocyte</a:t>
              </a:r>
              <a:endParaRPr lang="ko-KR" altLang="en-US" sz="1400" b="1" dirty="0">
                <a:latin typeface="Calibri" panose="020F0502020204030204" pitchFamily="34" charset="0"/>
                <a:cs typeface="Calibri" panose="020F0502020204030204" pitchFamily="34" charset="0"/>
              </a:endParaRPr>
            </a:p>
          </p:txBody>
        </p:sp>
        <p:sp>
          <p:nvSpPr>
            <p:cNvPr id="241" name="직사각형 240">
              <a:extLst>
                <a:ext uri="{FF2B5EF4-FFF2-40B4-BE49-F238E27FC236}">
                  <a16:creationId xmlns:a16="http://schemas.microsoft.com/office/drawing/2014/main" id="{6C3F5CDC-E85E-9CE4-6831-E9C41A1A3090}"/>
                </a:ext>
              </a:extLst>
            </p:cNvPr>
            <p:cNvSpPr/>
            <p:nvPr/>
          </p:nvSpPr>
          <p:spPr>
            <a:xfrm>
              <a:off x="2488083" y="1164415"/>
              <a:ext cx="743537" cy="307777"/>
            </a:xfrm>
            <a:prstGeom prst="rect">
              <a:avLst/>
            </a:prstGeom>
          </p:spPr>
          <p:txBody>
            <a:bodyPr wrap="none">
              <a:spAutoFit/>
            </a:bodyPr>
            <a:lstStyle/>
            <a:p>
              <a:r>
                <a:rPr lang="en-US" altLang="ko-KR" sz="1400" b="1" dirty="0">
                  <a:latin typeface="Calibri" panose="020F0502020204030204" pitchFamily="34" charset="0"/>
                  <a:cs typeface="Calibri" panose="020F0502020204030204" pitchFamily="34" charset="0"/>
                </a:rPr>
                <a:t>Neuron</a:t>
              </a:r>
              <a:endParaRPr lang="ko-KR" altLang="en-US" sz="1400" b="1" dirty="0">
                <a:latin typeface="Calibri" panose="020F0502020204030204" pitchFamily="34" charset="0"/>
                <a:cs typeface="Calibri" panose="020F0502020204030204" pitchFamily="34" charset="0"/>
              </a:endParaRPr>
            </a:p>
          </p:txBody>
        </p:sp>
        <p:sp>
          <p:nvSpPr>
            <p:cNvPr id="242" name="타원 241">
              <a:extLst>
                <a:ext uri="{FF2B5EF4-FFF2-40B4-BE49-F238E27FC236}">
                  <a16:creationId xmlns:a16="http://schemas.microsoft.com/office/drawing/2014/main" id="{6E78E949-9CDF-5C76-FF63-503E6C17A246}"/>
                </a:ext>
              </a:extLst>
            </p:cNvPr>
            <p:cNvSpPr/>
            <p:nvPr/>
          </p:nvSpPr>
          <p:spPr>
            <a:xfrm>
              <a:off x="1866017" y="1595663"/>
              <a:ext cx="222705" cy="195037"/>
            </a:xfrm>
            <a:prstGeom prst="ellipse">
              <a:avLst/>
            </a:prstGeom>
            <a:noFill/>
            <a:ln w="3175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3" name="원호 242">
              <a:extLst>
                <a:ext uri="{FF2B5EF4-FFF2-40B4-BE49-F238E27FC236}">
                  <a16:creationId xmlns:a16="http://schemas.microsoft.com/office/drawing/2014/main" id="{43A1E162-2274-7A0B-7A9A-87AB1694F402}"/>
                </a:ext>
              </a:extLst>
            </p:cNvPr>
            <p:cNvSpPr/>
            <p:nvPr/>
          </p:nvSpPr>
          <p:spPr>
            <a:xfrm rot="18711638">
              <a:off x="2011509" y="1502506"/>
              <a:ext cx="962047" cy="1085149"/>
            </a:xfrm>
            <a:prstGeom prst="arc">
              <a:avLst/>
            </a:prstGeom>
            <a:ln w="44450">
              <a:solidFill>
                <a:schemeClr val="tx1"/>
              </a:solidFill>
              <a:headEnd w="lg" len="lg"/>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ko-KR" altLang="en-US" dirty="0"/>
            </a:p>
          </p:txBody>
        </p:sp>
        <p:cxnSp>
          <p:nvCxnSpPr>
            <p:cNvPr id="244" name="직선 화살표 연결선 243">
              <a:extLst>
                <a:ext uri="{FF2B5EF4-FFF2-40B4-BE49-F238E27FC236}">
                  <a16:creationId xmlns:a16="http://schemas.microsoft.com/office/drawing/2014/main" id="{5F9F4BF6-3D7D-005A-8FFF-CA7EC63518B0}"/>
                </a:ext>
              </a:extLst>
            </p:cNvPr>
            <p:cNvCxnSpPr/>
            <p:nvPr/>
          </p:nvCxnSpPr>
          <p:spPr>
            <a:xfrm>
              <a:off x="4512152" y="1426025"/>
              <a:ext cx="533400"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5" name="직선 화살표 연결선 244">
              <a:extLst>
                <a:ext uri="{FF2B5EF4-FFF2-40B4-BE49-F238E27FC236}">
                  <a16:creationId xmlns:a16="http://schemas.microsoft.com/office/drawing/2014/main" id="{6544D236-D81E-75D0-28C3-9171D3F3AB59}"/>
                </a:ext>
              </a:extLst>
            </p:cNvPr>
            <p:cNvCxnSpPr/>
            <p:nvPr/>
          </p:nvCxnSpPr>
          <p:spPr>
            <a:xfrm>
              <a:off x="4512152" y="2416625"/>
              <a:ext cx="533400" cy="0"/>
            </a:xfrm>
            <a:prstGeom prst="straightConnector1">
              <a:avLst/>
            </a:prstGeom>
            <a:ln w="4445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54" name="그룹 253">
            <a:extLst>
              <a:ext uri="{FF2B5EF4-FFF2-40B4-BE49-F238E27FC236}">
                <a16:creationId xmlns:a16="http://schemas.microsoft.com/office/drawing/2014/main" id="{8D7AD23A-A47F-8B5E-32A3-739E06B14F28}"/>
              </a:ext>
            </a:extLst>
          </p:cNvPr>
          <p:cNvGrpSpPr/>
          <p:nvPr/>
        </p:nvGrpSpPr>
        <p:grpSpPr>
          <a:xfrm>
            <a:off x="36007318" y="9360196"/>
            <a:ext cx="3036685" cy="3165155"/>
            <a:chOff x="8825548" y="1037071"/>
            <a:chExt cx="2633043" cy="2481437"/>
          </a:xfrm>
        </p:grpSpPr>
        <p:pic>
          <p:nvPicPr>
            <p:cNvPr id="255" name="그림 254" descr="다채로움, 프랙탈 아트, 빛, 예술이(가) 표시된 사진&#10;&#10;자동 생성된 설명">
              <a:extLst>
                <a:ext uri="{FF2B5EF4-FFF2-40B4-BE49-F238E27FC236}">
                  <a16:creationId xmlns:a16="http://schemas.microsoft.com/office/drawing/2014/main" id="{6D6D5B58-A9C3-7587-49A1-147454D05556}"/>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825548" y="1037071"/>
              <a:ext cx="2633043" cy="2464494"/>
            </a:xfrm>
            <a:prstGeom prst="rect">
              <a:avLst/>
            </a:prstGeom>
          </p:spPr>
        </p:pic>
        <p:sp>
          <p:nvSpPr>
            <p:cNvPr id="256" name="TextBox 255">
              <a:extLst>
                <a:ext uri="{FF2B5EF4-FFF2-40B4-BE49-F238E27FC236}">
                  <a16:creationId xmlns:a16="http://schemas.microsoft.com/office/drawing/2014/main" id="{7FD84139-BC9C-0CD9-1ABD-3EDF68FFE18A}"/>
                </a:ext>
              </a:extLst>
            </p:cNvPr>
            <p:cNvSpPr txBox="1"/>
            <p:nvPr/>
          </p:nvSpPr>
          <p:spPr>
            <a:xfrm>
              <a:off x="8825548" y="2584634"/>
              <a:ext cx="495264" cy="276999"/>
            </a:xfrm>
            <a:prstGeom prst="rect">
              <a:avLst/>
            </a:prstGeom>
            <a:noFill/>
          </p:spPr>
          <p:txBody>
            <a:bodyPr wrap="none" rtlCol="0">
              <a:spAutoFit/>
            </a:bodyPr>
            <a:lstStyle/>
            <a:p>
              <a:r>
                <a:rPr lang="en-US" altLang="ko-KR" sz="1200" b="1" dirty="0" err="1">
                  <a:solidFill>
                    <a:srgbClr val="00B0F0"/>
                  </a:solidFill>
                  <a:highlight>
                    <a:srgbClr val="000000"/>
                  </a:highlight>
                  <a:latin typeface="Calibri" panose="020F0502020204030204" pitchFamily="34" charset="0"/>
                  <a:cs typeface="Calibri" panose="020F0502020204030204" pitchFamily="34" charset="0"/>
                </a:rPr>
                <a:t>DAPI</a:t>
              </a:r>
              <a:endParaRPr lang="ko-KR" altLang="en-US" sz="1200" b="1" dirty="0">
                <a:solidFill>
                  <a:srgbClr val="00B0F0"/>
                </a:solidFill>
                <a:highlight>
                  <a:srgbClr val="000000"/>
                </a:highlight>
                <a:latin typeface="Calibri" panose="020F0502020204030204" pitchFamily="34" charset="0"/>
                <a:cs typeface="Calibri" panose="020F0502020204030204" pitchFamily="34" charset="0"/>
              </a:endParaRPr>
            </a:p>
          </p:txBody>
        </p:sp>
        <p:sp>
          <p:nvSpPr>
            <p:cNvPr id="257" name="TextBox 256">
              <a:extLst>
                <a:ext uri="{FF2B5EF4-FFF2-40B4-BE49-F238E27FC236}">
                  <a16:creationId xmlns:a16="http://schemas.microsoft.com/office/drawing/2014/main" id="{F3E354C0-9EEA-C51B-088E-338CBA7119CF}"/>
                </a:ext>
              </a:extLst>
            </p:cNvPr>
            <p:cNvSpPr txBox="1"/>
            <p:nvPr/>
          </p:nvSpPr>
          <p:spPr>
            <a:xfrm>
              <a:off x="8825548" y="2810931"/>
              <a:ext cx="553485" cy="276999"/>
            </a:xfrm>
            <a:prstGeom prst="rect">
              <a:avLst/>
            </a:prstGeom>
            <a:noFill/>
          </p:spPr>
          <p:txBody>
            <a:bodyPr wrap="none" rtlCol="0">
              <a:spAutoFit/>
            </a:bodyPr>
            <a:lstStyle/>
            <a:p>
              <a:r>
                <a:rPr lang="en-US" altLang="ko-KR" sz="1200" b="1" dirty="0">
                  <a:solidFill>
                    <a:srgbClr val="00FE00"/>
                  </a:solidFill>
                  <a:highlight>
                    <a:srgbClr val="000000"/>
                  </a:highlight>
                  <a:latin typeface="Calibri" panose="020F0502020204030204" pitchFamily="34" charset="0"/>
                  <a:cs typeface="Calibri" panose="020F0502020204030204" pitchFamily="34" charset="0"/>
                </a:rPr>
                <a:t>GABA</a:t>
              </a:r>
              <a:endParaRPr lang="ko-KR" altLang="en-US" sz="1200" b="1" dirty="0">
                <a:solidFill>
                  <a:srgbClr val="00FE00"/>
                </a:solidFill>
                <a:highlight>
                  <a:srgbClr val="000000"/>
                </a:highlight>
                <a:latin typeface="Calibri" panose="020F0502020204030204" pitchFamily="34" charset="0"/>
                <a:cs typeface="Calibri" panose="020F0502020204030204" pitchFamily="34" charset="0"/>
              </a:endParaRPr>
            </a:p>
          </p:txBody>
        </p:sp>
        <p:sp>
          <p:nvSpPr>
            <p:cNvPr id="258" name="TextBox 257">
              <a:extLst>
                <a:ext uri="{FF2B5EF4-FFF2-40B4-BE49-F238E27FC236}">
                  <a16:creationId xmlns:a16="http://schemas.microsoft.com/office/drawing/2014/main" id="{CE2C5E8A-F4E8-D359-0E03-19B575F6E7E5}"/>
                </a:ext>
              </a:extLst>
            </p:cNvPr>
            <p:cNvSpPr txBox="1"/>
            <p:nvPr/>
          </p:nvSpPr>
          <p:spPr>
            <a:xfrm>
              <a:off x="8838574" y="3029962"/>
              <a:ext cx="518988" cy="276999"/>
            </a:xfrm>
            <a:prstGeom prst="rect">
              <a:avLst/>
            </a:prstGeom>
            <a:noFill/>
          </p:spPr>
          <p:txBody>
            <a:bodyPr wrap="none" rtlCol="0">
              <a:spAutoFit/>
            </a:bodyPr>
            <a:lstStyle/>
            <a:p>
              <a:r>
                <a:rPr lang="en-US" altLang="ko-KR" sz="1200" b="1" dirty="0">
                  <a:solidFill>
                    <a:srgbClr val="FF0000"/>
                  </a:solidFill>
                  <a:highlight>
                    <a:srgbClr val="000000"/>
                  </a:highlight>
                  <a:latin typeface="Calibri" panose="020F0502020204030204" pitchFamily="34" charset="0"/>
                  <a:cs typeface="Calibri" panose="020F0502020204030204" pitchFamily="34" charset="0"/>
                </a:rPr>
                <a:t>GFAP</a:t>
              </a:r>
              <a:endParaRPr lang="ko-KR" altLang="en-US" sz="1200" b="1" dirty="0">
                <a:solidFill>
                  <a:srgbClr val="FF0000"/>
                </a:solidFill>
                <a:highlight>
                  <a:srgbClr val="000000"/>
                </a:highlight>
                <a:latin typeface="Calibri" panose="020F0502020204030204" pitchFamily="34" charset="0"/>
                <a:cs typeface="Calibri" panose="020F0502020204030204" pitchFamily="34" charset="0"/>
              </a:endParaRPr>
            </a:p>
          </p:txBody>
        </p:sp>
        <p:sp>
          <p:nvSpPr>
            <p:cNvPr id="259" name="TextBox 258">
              <a:extLst>
                <a:ext uri="{FF2B5EF4-FFF2-40B4-BE49-F238E27FC236}">
                  <a16:creationId xmlns:a16="http://schemas.microsoft.com/office/drawing/2014/main" id="{54DAFBAE-AB7C-27F0-EDCB-0D1DDFE4304E}"/>
                </a:ext>
              </a:extLst>
            </p:cNvPr>
            <p:cNvSpPr txBox="1"/>
            <p:nvPr/>
          </p:nvSpPr>
          <p:spPr>
            <a:xfrm>
              <a:off x="8840786" y="3241509"/>
              <a:ext cx="630301" cy="276999"/>
            </a:xfrm>
            <a:prstGeom prst="rect">
              <a:avLst/>
            </a:prstGeom>
            <a:noFill/>
          </p:spPr>
          <p:txBody>
            <a:bodyPr wrap="none" rtlCol="0">
              <a:spAutoFit/>
            </a:bodyPr>
            <a:lstStyle/>
            <a:p>
              <a:r>
                <a:rPr lang="en-US" altLang="ko-KR" sz="1200" b="1" dirty="0" err="1">
                  <a:solidFill>
                    <a:srgbClr val="7030A0"/>
                  </a:solidFill>
                  <a:highlight>
                    <a:srgbClr val="000000"/>
                  </a:highlight>
                  <a:latin typeface="Calibri" panose="020F0502020204030204" pitchFamily="34" charset="0"/>
                  <a:cs typeface="Calibri" panose="020F0502020204030204" pitchFamily="34" charset="0"/>
                </a:rPr>
                <a:t>GAD67</a:t>
              </a:r>
              <a:endParaRPr lang="ko-KR" altLang="en-US" sz="1200" b="1" dirty="0">
                <a:solidFill>
                  <a:srgbClr val="7030A0"/>
                </a:solidFill>
                <a:highlight>
                  <a:srgbClr val="000000"/>
                </a:highlight>
                <a:latin typeface="Calibri" panose="020F0502020204030204" pitchFamily="34" charset="0"/>
                <a:cs typeface="Calibri" panose="020F0502020204030204" pitchFamily="34" charset="0"/>
              </a:endParaRPr>
            </a:p>
          </p:txBody>
        </p:sp>
      </p:grpSp>
      <p:pic>
        <p:nvPicPr>
          <p:cNvPr id="261" name="그림 260">
            <a:extLst>
              <a:ext uri="{FF2B5EF4-FFF2-40B4-BE49-F238E27FC236}">
                <a16:creationId xmlns:a16="http://schemas.microsoft.com/office/drawing/2014/main" id="{775F0343-A6DB-D233-EFCD-EFABF675696F}"/>
              </a:ext>
            </a:extLst>
          </p:cNvPr>
          <p:cNvPicPr>
            <a:picLocks noChangeAspect="1"/>
          </p:cNvPicPr>
          <p:nvPr/>
        </p:nvPicPr>
        <p:blipFill>
          <a:blip r:embed="rId21"/>
          <a:srcRect l="3082"/>
          <a:stretch>
            <a:fillRect/>
          </a:stretch>
        </p:blipFill>
        <p:spPr>
          <a:xfrm>
            <a:off x="28797777" y="12872955"/>
            <a:ext cx="7174719" cy="4101317"/>
          </a:xfrm>
          <a:prstGeom prst="rect">
            <a:avLst/>
          </a:prstGeom>
        </p:spPr>
      </p:pic>
      <p:grpSp>
        <p:nvGrpSpPr>
          <p:cNvPr id="28" name="그룹 27">
            <a:extLst>
              <a:ext uri="{FF2B5EF4-FFF2-40B4-BE49-F238E27FC236}">
                <a16:creationId xmlns:a16="http://schemas.microsoft.com/office/drawing/2014/main" id="{08CC9003-1016-25FE-B05E-FEEC8982845B}"/>
              </a:ext>
            </a:extLst>
          </p:cNvPr>
          <p:cNvGrpSpPr/>
          <p:nvPr/>
        </p:nvGrpSpPr>
        <p:grpSpPr>
          <a:xfrm>
            <a:off x="1244288" y="22069721"/>
            <a:ext cx="8922725" cy="1156261"/>
            <a:chOff x="1436914" y="3174381"/>
            <a:chExt cx="7387270" cy="613948"/>
          </a:xfrm>
        </p:grpSpPr>
        <p:grpSp>
          <p:nvGrpSpPr>
            <p:cNvPr id="29" name="그룹 28">
              <a:extLst>
                <a:ext uri="{FF2B5EF4-FFF2-40B4-BE49-F238E27FC236}">
                  <a16:creationId xmlns:a16="http://schemas.microsoft.com/office/drawing/2014/main" id="{31B31ABD-1533-87BD-AD4E-183E8CB9C4AF}"/>
                </a:ext>
              </a:extLst>
            </p:cNvPr>
            <p:cNvGrpSpPr/>
            <p:nvPr/>
          </p:nvGrpSpPr>
          <p:grpSpPr>
            <a:xfrm>
              <a:off x="1436914" y="3174381"/>
              <a:ext cx="7387270" cy="613948"/>
              <a:chOff x="1436914" y="3314081"/>
              <a:chExt cx="7387270" cy="613948"/>
            </a:xfrm>
          </p:grpSpPr>
          <p:cxnSp>
            <p:nvCxnSpPr>
              <p:cNvPr id="35" name="직선 연결선 34">
                <a:extLst>
                  <a:ext uri="{FF2B5EF4-FFF2-40B4-BE49-F238E27FC236}">
                    <a16:creationId xmlns:a16="http://schemas.microsoft.com/office/drawing/2014/main" id="{ADD536A5-5B5E-050B-D545-412E37A94071}"/>
                  </a:ext>
                </a:extLst>
              </p:cNvPr>
              <p:cNvCxnSpPr>
                <a:cxnSpLocks/>
              </p:cNvCxnSpPr>
              <p:nvPr/>
            </p:nvCxnSpPr>
            <p:spPr>
              <a:xfrm>
                <a:off x="1452222" y="3699329"/>
                <a:ext cx="7323721"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직선 연결선 37">
                <a:extLst>
                  <a:ext uri="{FF2B5EF4-FFF2-40B4-BE49-F238E27FC236}">
                    <a16:creationId xmlns:a16="http://schemas.microsoft.com/office/drawing/2014/main" id="{8B1E883F-1DE8-2876-B5DF-FF272D4A1533}"/>
                  </a:ext>
                </a:extLst>
              </p:cNvPr>
              <p:cNvCxnSpPr/>
              <p:nvPr/>
            </p:nvCxnSpPr>
            <p:spPr>
              <a:xfrm>
                <a:off x="1436914" y="3488050"/>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직선 연결선 38">
                <a:extLst>
                  <a:ext uri="{FF2B5EF4-FFF2-40B4-BE49-F238E27FC236}">
                    <a16:creationId xmlns:a16="http://schemas.microsoft.com/office/drawing/2014/main" id="{1DAD74D8-BB6B-681A-8C7F-F4EA92CB5170}"/>
                  </a:ext>
                </a:extLst>
              </p:cNvPr>
              <p:cNvCxnSpPr/>
              <p:nvPr/>
            </p:nvCxnSpPr>
            <p:spPr>
              <a:xfrm>
                <a:off x="2887889" y="3496029"/>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직선 연결선 39">
                <a:extLst>
                  <a:ext uri="{FF2B5EF4-FFF2-40B4-BE49-F238E27FC236}">
                    <a16:creationId xmlns:a16="http://schemas.microsoft.com/office/drawing/2014/main" id="{536AA5DE-7311-8F81-2319-47050DAC50BA}"/>
                  </a:ext>
                </a:extLst>
              </p:cNvPr>
              <p:cNvCxnSpPr/>
              <p:nvPr/>
            </p:nvCxnSpPr>
            <p:spPr>
              <a:xfrm>
                <a:off x="4757964" y="3496029"/>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직선 연결선 40">
                <a:extLst>
                  <a:ext uri="{FF2B5EF4-FFF2-40B4-BE49-F238E27FC236}">
                    <a16:creationId xmlns:a16="http://schemas.microsoft.com/office/drawing/2014/main" id="{9EF470BA-D31B-00C9-F9E7-D1E4617C0AF6}"/>
                  </a:ext>
                </a:extLst>
              </p:cNvPr>
              <p:cNvCxnSpPr/>
              <p:nvPr/>
            </p:nvCxnSpPr>
            <p:spPr>
              <a:xfrm>
                <a:off x="6931579" y="3488050"/>
                <a:ext cx="0" cy="432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직선 연결선 41">
                <a:extLst>
                  <a:ext uri="{FF2B5EF4-FFF2-40B4-BE49-F238E27FC236}">
                    <a16:creationId xmlns:a16="http://schemas.microsoft.com/office/drawing/2014/main" id="{C1B0A098-7E38-A64F-1D6C-9B7711AAE926}"/>
                  </a:ext>
                </a:extLst>
              </p:cNvPr>
              <p:cNvCxnSpPr>
                <a:cxnSpLocks/>
              </p:cNvCxnSpPr>
              <p:nvPr/>
            </p:nvCxnSpPr>
            <p:spPr>
              <a:xfrm>
                <a:off x="8775943" y="3518078"/>
                <a:ext cx="0" cy="40197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직사각형 42">
                <a:extLst>
                  <a:ext uri="{FF2B5EF4-FFF2-40B4-BE49-F238E27FC236}">
                    <a16:creationId xmlns:a16="http://schemas.microsoft.com/office/drawing/2014/main" id="{EAF0BC91-1D4A-704A-70DC-47ADAE6FBD18}"/>
                  </a:ext>
                </a:extLst>
              </p:cNvPr>
              <p:cNvSpPr/>
              <p:nvPr/>
            </p:nvSpPr>
            <p:spPr>
              <a:xfrm>
                <a:off x="1519809" y="3423613"/>
                <a:ext cx="1218167" cy="196107"/>
              </a:xfrm>
              <a:prstGeom prst="rect">
                <a:avLst/>
              </a:prstGeom>
            </p:spPr>
            <p:txBody>
              <a:bodyPr wrap="none">
                <a:spAutoFit/>
              </a:bodyPr>
              <a:lstStyle/>
              <a:p>
                <a:r>
                  <a:rPr lang="en-US" altLang="ko-KR" b="1" dirty="0">
                    <a:latin typeface="Calibri" panose="020F0502020204030204" pitchFamily="34" charset="0"/>
                    <a:cs typeface="Calibri" panose="020F0502020204030204" pitchFamily="34" charset="0"/>
                  </a:rPr>
                  <a:t>Food</a:t>
                </a:r>
                <a:r>
                  <a:rPr lang="ko-KR" altLang="en-US" b="1" dirty="0">
                    <a:latin typeface="Calibri" panose="020F0502020204030204" pitchFamily="34" charset="0"/>
                    <a:cs typeface="Calibri" panose="020F0502020204030204" pitchFamily="34" charset="0"/>
                  </a:rPr>
                  <a:t> </a:t>
                </a:r>
                <a:r>
                  <a:rPr lang="en-US" altLang="ko-KR" b="1" dirty="0">
                    <a:latin typeface="Calibri" panose="020F0502020204030204" pitchFamily="34" charset="0"/>
                    <a:cs typeface="Calibri" panose="020F0502020204030204" pitchFamily="34" charset="0"/>
                  </a:rPr>
                  <a:t>Training</a:t>
                </a:r>
                <a:endParaRPr lang="ko-KR" altLang="en-US" b="1" dirty="0">
                  <a:latin typeface="Calibri" panose="020F0502020204030204" pitchFamily="34" charset="0"/>
                  <a:cs typeface="Calibri" panose="020F0502020204030204" pitchFamily="34" charset="0"/>
                </a:endParaRPr>
              </a:p>
            </p:txBody>
          </p:sp>
          <p:sp>
            <p:nvSpPr>
              <p:cNvPr id="44" name="직사각형 43">
                <a:extLst>
                  <a:ext uri="{FF2B5EF4-FFF2-40B4-BE49-F238E27FC236}">
                    <a16:creationId xmlns:a16="http://schemas.microsoft.com/office/drawing/2014/main" id="{10DBB4F5-3EFF-F1C9-AAAC-2DFD17D877DA}"/>
                  </a:ext>
                </a:extLst>
              </p:cNvPr>
              <p:cNvSpPr/>
              <p:nvPr/>
            </p:nvSpPr>
            <p:spPr>
              <a:xfrm>
                <a:off x="2898955" y="3421927"/>
                <a:ext cx="1820403" cy="174066"/>
              </a:xfrm>
              <a:prstGeom prst="rect">
                <a:avLst/>
              </a:prstGeom>
            </p:spPr>
            <p:txBody>
              <a:bodyPr wrap="none">
                <a:spAutoFit/>
              </a:bodyPr>
              <a:lstStyle/>
              <a:p>
                <a:r>
                  <a:rPr lang="en-US" altLang="ko-KR" b="1" dirty="0">
                    <a:latin typeface="Calibri" panose="020F0502020204030204" pitchFamily="34" charset="0"/>
                    <a:cs typeface="Calibri" panose="020F0502020204030204" pitchFamily="34" charset="0"/>
                  </a:rPr>
                  <a:t>Fixed ratio Training</a:t>
                </a:r>
                <a:endParaRPr lang="ko-KR" altLang="en-US" b="1" dirty="0">
                  <a:latin typeface="Calibri" panose="020F0502020204030204" pitchFamily="34" charset="0"/>
                  <a:cs typeface="Calibri" panose="020F0502020204030204" pitchFamily="34" charset="0"/>
                </a:endParaRPr>
              </a:p>
            </p:txBody>
          </p:sp>
          <p:sp>
            <p:nvSpPr>
              <p:cNvPr id="45" name="직사각형 44">
                <a:extLst>
                  <a:ext uri="{FF2B5EF4-FFF2-40B4-BE49-F238E27FC236}">
                    <a16:creationId xmlns:a16="http://schemas.microsoft.com/office/drawing/2014/main" id="{236C57A8-3FFD-A50E-1B19-A112C2E7BC8B}"/>
                  </a:ext>
                </a:extLst>
              </p:cNvPr>
              <p:cNvSpPr/>
              <p:nvPr/>
            </p:nvSpPr>
            <p:spPr>
              <a:xfrm>
                <a:off x="4772854" y="3418374"/>
                <a:ext cx="2172894" cy="174066"/>
              </a:xfrm>
              <a:prstGeom prst="rect">
                <a:avLst/>
              </a:prstGeom>
            </p:spPr>
            <p:txBody>
              <a:bodyPr wrap="none">
                <a:spAutoFit/>
              </a:bodyPr>
              <a:lstStyle/>
              <a:p>
                <a:r>
                  <a:rPr lang="en-US" altLang="ko-KR" b="1" dirty="0">
                    <a:latin typeface="Calibri" panose="020F0502020204030204" pitchFamily="34" charset="0"/>
                    <a:cs typeface="Calibri" panose="020F0502020204030204" pitchFamily="34" charset="0"/>
                  </a:rPr>
                  <a:t>Discrimination Training</a:t>
                </a:r>
                <a:endParaRPr lang="ko-KR" altLang="en-US" b="1" dirty="0">
                  <a:latin typeface="Calibri" panose="020F0502020204030204" pitchFamily="34" charset="0"/>
                  <a:cs typeface="Calibri" panose="020F0502020204030204" pitchFamily="34" charset="0"/>
                </a:endParaRPr>
              </a:p>
            </p:txBody>
          </p:sp>
          <p:sp>
            <p:nvSpPr>
              <p:cNvPr id="46" name="직사각형 45">
                <a:extLst>
                  <a:ext uri="{FF2B5EF4-FFF2-40B4-BE49-F238E27FC236}">
                    <a16:creationId xmlns:a16="http://schemas.microsoft.com/office/drawing/2014/main" id="{6F77830F-057C-26AA-A924-08A421177380}"/>
                  </a:ext>
                </a:extLst>
              </p:cNvPr>
              <p:cNvSpPr/>
              <p:nvPr/>
            </p:nvSpPr>
            <p:spPr>
              <a:xfrm>
                <a:off x="6884437" y="3314081"/>
                <a:ext cx="1939747" cy="304615"/>
              </a:xfrm>
              <a:prstGeom prst="rect">
                <a:avLst/>
              </a:prstGeom>
            </p:spPr>
            <p:txBody>
              <a:bodyPr wrap="none">
                <a:spAutoFit/>
              </a:bodyPr>
              <a:lstStyle/>
              <a:p>
                <a:pPr algn="ctr"/>
                <a:r>
                  <a:rPr lang="en-US" altLang="ko-KR" b="1" dirty="0">
                    <a:latin typeface="Calibri" panose="020F0502020204030204" pitchFamily="34" charset="0"/>
                    <a:cs typeface="Calibri" panose="020F0502020204030204" pitchFamily="34" charset="0"/>
                  </a:rPr>
                  <a:t>Test Session</a:t>
                </a:r>
              </a:p>
              <a:p>
                <a:pPr algn="ctr"/>
                <a:r>
                  <a:rPr lang="en-US" altLang="ko-KR" b="1" dirty="0">
                    <a:latin typeface="Calibri" panose="020F0502020204030204" pitchFamily="34" charset="0"/>
                    <a:cs typeface="Calibri" panose="020F0502020204030204" pitchFamily="34" charset="0"/>
                  </a:rPr>
                  <a:t>(Generalization test)</a:t>
                </a:r>
                <a:endParaRPr lang="ko-KR" altLang="en-US" b="1" dirty="0">
                  <a:latin typeface="Calibri" panose="020F0502020204030204" pitchFamily="34" charset="0"/>
                  <a:cs typeface="Calibri" panose="020F0502020204030204" pitchFamily="34" charset="0"/>
                </a:endParaRPr>
              </a:p>
            </p:txBody>
          </p:sp>
        </p:grpSp>
        <p:sp>
          <p:nvSpPr>
            <p:cNvPr id="31" name="직사각형 30">
              <a:extLst>
                <a:ext uri="{FF2B5EF4-FFF2-40B4-BE49-F238E27FC236}">
                  <a16:creationId xmlns:a16="http://schemas.microsoft.com/office/drawing/2014/main" id="{1B81BC92-404D-D9C8-FF3D-F3DDAF42D18B}"/>
                </a:ext>
              </a:extLst>
            </p:cNvPr>
            <p:cNvSpPr/>
            <p:nvPr/>
          </p:nvSpPr>
          <p:spPr>
            <a:xfrm>
              <a:off x="1710557" y="3591778"/>
              <a:ext cx="859283" cy="188571"/>
            </a:xfrm>
            <a:prstGeom prst="rect">
              <a:avLst/>
            </a:prstGeom>
          </p:spPr>
          <p:txBody>
            <a:bodyPr wrap="none">
              <a:spAutoFit/>
            </a:bodyPr>
            <a:lstStyle/>
            <a:p>
              <a:r>
                <a:rPr lang="en-US" altLang="ko-KR" sz="2000" b="1" dirty="0">
                  <a:latin typeface="Calibri" panose="020F0502020204030204" pitchFamily="34" charset="0"/>
                  <a:cs typeface="Calibri" panose="020F0502020204030204" pitchFamily="34" charset="0"/>
                </a:rPr>
                <a:t>1 week</a:t>
              </a:r>
              <a:endParaRPr lang="ko-KR" altLang="en-US" sz="2000" b="1" dirty="0">
                <a:latin typeface="Calibri" panose="020F0502020204030204" pitchFamily="34" charset="0"/>
                <a:cs typeface="Calibri" panose="020F0502020204030204" pitchFamily="34" charset="0"/>
              </a:endParaRPr>
            </a:p>
          </p:txBody>
        </p:sp>
        <p:sp>
          <p:nvSpPr>
            <p:cNvPr id="33" name="직사각형 32">
              <a:extLst>
                <a:ext uri="{FF2B5EF4-FFF2-40B4-BE49-F238E27FC236}">
                  <a16:creationId xmlns:a16="http://schemas.microsoft.com/office/drawing/2014/main" id="{B8746064-A3F6-B5F5-86FC-E0222E31B97F}"/>
                </a:ext>
              </a:extLst>
            </p:cNvPr>
            <p:cNvSpPr/>
            <p:nvPr/>
          </p:nvSpPr>
          <p:spPr>
            <a:xfrm>
              <a:off x="3381199" y="3591778"/>
              <a:ext cx="1028525" cy="188571"/>
            </a:xfrm>
            <a:prstGeom prst="rect">
              <a:avLst/>
            </a:prstGeom>
          </p:spPr>
          <p:txBody>
            <a:bodyPr wrap="none">
              <a:spAutoFit/>
            </a:bodyPr>
            <a:lstStyle/>
            <a:p>
              <a:r>
                <a:rPr lang="en-US" altLang="ko-KR" sz="2000" b="1" dirty="0">
                  <a:latin typeface="Calibri" panose="020F0502020204030204" pitchFamily="34" charset="0"/>
                  <a:cs typeface="Calibri" panose="020F0502020204030204" pitchFamily="34" charset="0"/>
                </a:rPr>
                <a:t>2 week ~</a:t>
              </a:r>
              <a:endParaRPr lang="ko-KR" altLang="en-US" sz="2000" b="1" dirty="0">
                <a:latin typeface="Calibri" panose="020F0502020204030204" pitchFamily="34" charset="0"/>
                <a:cs typeface="Calibri" panose="020F0502020204030204" pitchFamily="34" charset="0"/>
              </a:endParaRPr>
            </a:p>
          </p:txBody>
        </p:sp>
        <p:sp>
          <p:nvSpPr>
            <p:cNvPr id="34" name="직사각형 33">
              <a:extLst>
                <a:ext uri="{FF2B5EF4-FFF2-40B4-BE49-F238E27FC236}">
                  <a16:creationId xmlns:a16="http://schemas.microsoft.com/office/drawing/2014/main" id="{86C13221-2648-BDA3-CD46-F68C4DEC84D1}"/>
                </a:ext>
              </a:extLst>
            </p:cNvPr>
            <p:cNvSpPr/>
            <p:nvPr/>
          </p:nvSpPr>
          <p:spPr>
            <a:xfrm>
              <a:off x="5344005" y="3595549"/>
              <a:ext cx="1028525" cy="188571"/>
            </a:xfrm>
            <a:prstGeom prst="rect">
              <a:avLst/>
            </a:prstGeom>
          </p:spPr>
          <p:txBody>
            <a:bodyPr wrap="none">
              <a:spAutoFit/>
            </a:bodyPr>
            <a:lstStyle/>
            <a:p>
              <a:r>
                <a:rPr lang="en-US" altLang="ko-KR" sz="2000" b="1" dirty="0">
                  <a:latin typeface="Calibri" panose="020F0502020204030204" pitchFamily="34" charset="0"/>
                  <a:cs typeface="Calibri" panose="020F0502020204030204" pitchFamily="34" charset="0"/>
                </a:rPr>
                <a:t>4 week ~</a:t>
              </a:r>
              <a:endParaRPr lang="ko-KR" altLang="en-US" sz="2000" b="1" dirty="0">
                <a:latin typeface="Calibri" panose="020F0502020204030204" pitchFamily="34" charset="0"/>
                <a:cs typeface="Calibri" panose="020F0502020204030204" pitchFamily="34" charset="0"/>
              </a:endParaRPr>
            </a:p>
          </p:txBody>
        </p:sp>
      </p:grpSp>
      <p:sp>
        <p:nvSpPr>
          <p:cNvPr id="50" name="직사각형 49">
            <a:extLst>
              <a:ext uri="{FF2B5EF4-FFF2-40B4-BE49-F238E27FC236}">
                <a16:creationId xmlns:a16="http://schemas.microsoft.com/office/drawing/2014/main" id="{D35D1DDA-6D01-1903-314B-8CAA8063FC2F}"/>
              </a:ext>
            </a:extLst>
          </p:cNvPr>
          <p:cNvSpPr>
            <a:spLocks/>
          </p:cNvSpPr>
          <p:nvPr/>
        </p:nvSpPr>
        <p:spPr>
          <a:xfrm>
            <a:off x="28712979" y="24156713"/>
            <a:ext cx="10510144" cy="5928912"/>
          </a:xfrm>
          <a:prstGeom prst="rect">
            <a:avLst/>
          </a:prstGeom>
          <a:solidFill>
            <a:schemeClr val="bg1"/>
          </a:solidFill>
          <a:ln w="76200">
            <a:solidFill>
              <a:srgbClr val="1A3E6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o-KR" altLang="en-US" sz="1106" dirty="0">
              <a:latin typeface="Calibri" panose="020F0502020204030204" pitchFamily="34" charset="0"/>
              <a:cs typeface="Calibri" panose="020F0502020204030204" pitchFamily="34" charset="0"/>
            </a:endParaRPr>
          </a:p>
        </p:txBody>
      </p:sp>
      <p:sp>
        <p:nvSpPr>
          <p:cNvPr id="51" name="직사각형 50">
            <a:extLst>
              <a:ext uri="{FF2B5EF4-FFF2-40B4-BE49-F238E27FC236}">
                <a16:creationId xmlns:a16="http://schemas.microsoft.com/office/drawing/2014/main" id="{D3181365-2564-65A1-D95D-7799871EC366}"/>
              </a:ext>
            </a:extLst>
          </p:cNvPr>
          <p:cNvSpPr/>
          <p:nvPr/>
        </p:nvSpPr>
        <p:spPr>
          <a:xfrm>
            <a:off x="28573851" y="23221463"/>
            <a:ext cx="3592971" cy="1015663"/>
          </a:xfrm>
          <a:prstGeom prst="rect">
            <a:avLst/>
          </a:prstGeom>
        </p:spPr>
        <p:txBody>
          <a:bodyPr wrap="none">
            <a:spAutoFit/>
          </a:bodyPr>
          <a:lstStyle/>
          <a:p>
            <a:r>
              <a:rPr lang="en-US" altLang="ko-KR" sz="6000" b="1" spc="49" dirty="0">
                <a:effectLst>
                  <a:outerShdw blurRad="50800" dist="38100" dir="5400000" algn="t" rotWithShape="0">
                    <a:prstClr val="black">
                      <a:alpha val="40000"/>
                    </a:prstClr>
                  </a:outerShdw>
                </a:effectLst>
                <a:latin typeface="Calibri" panose="020F0502020204030204" pitchFamily="34" charset="0"/>
                <a:cs typeface="Calibri" panose="020F0502020204030204" pitchFamily="34" charset="0"/>
              </a:rPr>
              <a:t>Discussion</a:t>
            </a:r>
            <a:endParaRPr lang="ko-KR" altLang="en-US" sz="6000" b="1" spc="49" dirty="0">
              <a:effectLst>
                <a:outerShdw blurRad="50800" dist="38100" dir="5400000" algn="t" rotWithShape="0">
                  <a:prstClr val="black">
                    <a:alpha val="40000"/>
                  </a:prstClr>
                </a:outerShdw>
              </a:effectLst>
              <a:latin typeface="Calibri" panose="020F0502020204030204" pitchFamily="34" charset="0"/>
              <a:cs typeface="Calibri" panose="020F0502020204030204" pitchFamily="34" charset="0"/>
            </a:endParaRPr>
          </a:p>
        </p:txBody>
      </p:sp>
      <p:pic>
        <p:nvPicPr>
          <p:cNvPr id="54" name="그림 53">
            <a:extLst>
              <a:ext uri="{FF2B5EF4-FFF2-40B4-BE49-F238E27FC236}">
                <a16:creationId xmlns:a16="http://schemas.microsoft.com/office/drawing/2014/main" id="{3031DBF8-5606-107F-21E6-FAC3B66065E3}"/>
              </a:ext>
            </a:extLst>
          </p:cNvPr>
          <p:cNvPicPr>
            <a:picLocks noChangeAspect="1"/>
          </p:cNvPicPr>
          <p:nvPr/>
        </p:nvPicPr>
        <p:blipFill>
          <a:blip r:embed="rId22"/>
          <a:stretch>
            <a:fillRect/>
          </a:stretch>
        </p:blipFill>
        <p:spPr>
          <a:xfrm>
            <a:off x="532350" y="28740217"/>
            <a:ext cx="3060784" cy="2394205"/>
          </a:xfrm>
          <a:prstGeom prst="rect">
            <a:avLst/>
          </a:prstGeom>
        </p:spPr>
      </p:pic>
      <p:pic>
        <p:nvPicPr>
          <p:cNvPr id="55" name="그림 54" descr="스크린샷, 밤이(가) 표시된 사진&#10;&#10;AI 생성 콘텐츠는 정확하지 않을 수 있습니다.">
            <a:extLst>
              <a:ext uri="{FF2B5EF4-FFF2-40B4-BE49-F238E27FC236}">
                <a16:creationId xmlns:a16="http://schemas.microsoft.com/office/drawing/2014/main" id="{6FE43C9F-6F04-9D0C-AF9D-73D7C316BE00}"/>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341483" y="27861636"/>
            <a:ext cx="7564105" cy="3978920"/>
          </a:xfrm>
          <a:prstGeom prst="rect">
            <a:avLst/>
          </a:prstGeom>
        </p:spPr>
      </p:pic>
      <p:sp>
        <p:nvSpPr>
          <p:cNvPr id="19" name="직사각형 18">
            <a:extLst>
              <a:ext uri="{FF2B5EF4-FFF2-40B4-BE49-F238E27FC236}">
                <a16:creationId xmlns:a16="http://schemas.microsoft.com/office/drawing/2014/main" id="{1A10017B-3B30-AEA2-8044-5706E32414D1}"/>
              </a:ext>
            </a:extLst>
          </p:cNvPr>
          <p:cNvSpPr>
            <a:spLocks/>
          </p:cNvSpPr>
          <p:nvPr/>
        </p:nvSpPr>
        <p:spPr>
          <a:xfrm>
            <a:off x="367064" y="8556199"/>
            <a:ext cx="10677175" cy="6119426"/>
          </a:xfrm>
          <a:prstGeom prst="rect">
            <a:avLst/>
          </a:prstGeom>
          <a:solidFill>
            <a:schemeClr val="bg1"/>
          </a:solidFill>
          <a:ln w="76200">
            <a:solidFill>
              <a:srgbClr val="1A3E6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o-KR" altLang="en-US" sz="1106" dirty="0">
              <a:latin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54503846-E3BB-8C90-B73B-077A3B0E65EE}"/>
              </a:ext>
            </a:extLst>
          </p:cNvPr>
          <p:cNvSpPr txBox="1"/>
          <p:nvPr/>
        </p:nvSpPr>
        <p:spPr>
          <a:xfrm>
            <a:off x="297512" y="7755549"/>
            <a:ext cx="5037103" cy="1015663"/>
          </a:xfrm>
          <a:prstGeom prst="rect">
            <a:avLst/>
          </a:prstGeom>
          <a:noFill/>
        </p:spPr>
        <p:txBody>
          <a:bodyPr wrap="square" rtlCol="0">
            <a:spAutoFit/>
          </a:bodyPr>
          <a:lstStyle/>
          <a:p>
            <a:r>
              <a:rPr lang="en-US" altLang="ko-KR" sz="5900" b="1" dirty="0">
                <a:latin typeface="Calibri" panose="020F0502020204030204" pitchFamily="34" charset="0"/>
                <a:cs typeface="Calibri" panose="020F0502020204030204" pitchFamily="34" charset="0"/>
              </a:rPr>
              <a:t>Introduction</a:t>
            </a:r>
            <a:endParaRPr lang="ko-KR" altLang="en-US" sz="5900" b="1" dirty="0">
              <a:latin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59D7E6FF-44CA-D508-597D-B4DF96ED7A39}"/>
              </a:ext>
            </a:extLst>
          </p:cNvPr>
          <p:cNvSpPr txBox="1">
            <a:spLocks/>
          </p:cNvSpPr>
          <p:nvPr/>
        </p:nvSpPr>
        <p:spPr>
          <a:xfrm>
            <a:off x="465786" y="8745285"/>
            <a:ext cx="10302123" cy="5863144"/>
          </a:xfrm>
          <a:prstGeom prst="rect">
            <a:avLst/>
          </a:prstGeom>
          <a:noFill/>
        </p:spPr>
        <p:txBody>
          <a:bodyPr wrap="square" rtlCol="0">
            <a:spAutoFit/>
          </a:bodyPr>
          <a:lstStyle/>
          <a:p>
            <a:pPr algn="just"/>
            <a:r>
              <a:rPr lang="en-US" altLang="ko-KR" sz="2500" dirty="0">
                <a:latin typeface="Calibri" panose="020F0502020204030204" pitchFamily="34" charset="0"/>
                <a:cs typeface="Calibri" panose="020F0502020204030204" pitchFamily="34" charset="0"/>
              </a:rPr>
              <a:t>Tryptamines are psychoactive substances with hallucinogenic and mind-altering effects, historically used for medicinal and spiritual purposes. Some, including psilocybin, occur naturally in </a:t>
            </a:r>
            <a:r>
              <a:rPr lang="en-US" altLang="ko-KR" sz="2500" dirty="0" err="1">
                <a:latin typeface="Calibri" panose="020F0502020204030204" pitchFamily="34" charset="0"/>
                <a:cs typeface="Calibri" panose="020F0502020204030204" pitchFamily="34" charset="0"/>
              </a:rPr>
              <a:t>Psilocybe</a:t>
            </a:r>
            <a:r>
              <a:rPr lang="en-US" altLang="ko-KR" sz="2500" dirty="0">
                <a:latin typeface="Calibri" panose="020F0502020204030204" pitchFamily="34" charset="0"/>
                <a:cs typeface="Calibri" panose="020F0502020204030204" pitchFamily="34" charset="0"/>
              </a:rPr>
              <a:t> spp. mushrooms, while others such as DMT and synthetic analogs (5-MeO-DALT, 4-AcO-DMT) appear on illicit drug markets. Structurally, tryptamines resemble serotonin (5-HT) and act primarily as agonists at 5-HT2A receptors, mediating hallucinogenic effects. They also interact with 5-HT1A, adrenergic, dopaminergic, and histaminergic receptors, as well as SERT, DAT, and NAT, influencing neurotransmitter release. Despite extensive research, the effects of psilocybin and substituted tryptamines on mesolimbic reward circuits remain unclear. To address this, we tested whether mice can discriminate psilocybin from saline and whether synthetic tryptamines share discriminative stimulus properties. Furthermore, we examined their effects on neural activity and neurotransmitter release within the nucleus </a:t>
            </a:r>
            <a:r>
              <a:rPr lang="en-US" altLang="ko-KR" sz="2500" dirty="0" err="1">
                <a:latin typeface="Calibri" panose="020F0502020204030204" pitchFamily="34" charset="0"/>
                <a:cs typeface="Calibri" panose="020F0502020204030204" pitchFamily="34" charset="0"/>
              </a:rPr>
              <a:t>accumbens</a:t>
            </a:r>
            <a:r>
              <a:rPr lang="en-US" altLang="ko-KR" sz="2500" dirty="0">
                <a:latin typeface="Calibri" panose="020F0502020204030204" pitchFamily="34" charset="0"/>
                <a:cs typeface="Calibri" panose="020F0502020204030204" pitchFamily="34" charset="0"/>
              </a:rPr>
              <a:t>, focusing on neuronal versus astrocytic mechanisms. </a:t>
            </a:r>
            <a:endParaRPr lang="ko-KR" altLang="en-US" sz="2500" dirty="0">
              <a:solidFill>
                <a:srgbClr val="FF0000"/>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5A7412C9-D67C-A583-8B76-1751C58124A9}"/>
              </a:ext>
            </a:extLst>
          </p:cNvPr>
          <p:cNvSpPr txBox="1"/>
          <p:nvPr/>
        </p:nvSpPr>
        <p:spPr>
          <a:xfrm>
            <a:off x="11075344" y="7745829"/>
            <a:ext cx="3017109" cy="1015663"/>
          </a:xfrm>
          <a:prstGeom prst="rect">
            <a:avLst/>
          </a:prstGeom>
          <a:noFill/>
        </p:spPr>
        <p:txBody>
          <a:bodyPr wrap="square" rtlCol="0">
            <a:spAutoFit/>
          </a:bodyPr>
          <a:lstStyle/>
          <a:p>
            <a:r>
              <a:rPr lang="en-US" altLang="ko-KR" sz="5900" b="1" dirty="0">
                <a:latin typeface="Calibri" panose="020F0502020204030204" pitchFamily="34" charset="0"/>
                <a:cs typeface="Calibri" panose="020F0502020204030204" pitchFamily="34" charset="0"/>
              </a:rPr>
              <a:t>Results</a:t>
            </a:r>
            <a:endParaRPr lang="ko-KR" altLang="en-US" sz="5900" b="1" dirty="0">
              <a:latin typeface="Calibri" panose="020F0502020204030204" pitchFamily="34" charset="0"/>
              <a:cs typeface="Calibri" panose="020F0502020204030204" pitchFamily="34" charset="0"/>
            </a:endParaRPr>
          </a:p>
        </p:txBody>
      </p:sp>
      <p:pic>
        <p:nvPicPr>
          <p:cNvPr id="99" name="그림 98" descr="스크린샷, 도표이(가) 표시된 사진&#10;&#10;AI 생성 콘텐츠는 정확하지 않을 수 있습니다.">
            <a:extLst>
              <a:ext uri="{FF2B5EF4-FFF2-40B4-BE49-F238E27FC236}">
                <a16:creationId xmlns:a16="http://schemas.microsoft.com/office/drawing/2014/main" id="{E1EFF2B7-AE1E-AA2A-3BE0-2737FE2C0DC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1070585" y="9326245"/>
            <a:ext cx="8506900" cy="3808166"/>
          </a:xfrm>
          <a:prstGeom prst="rect">
            <a:avLst/>
          </a:prstGeom>
        </p:spPr>
      </p:pic>
      <p:sp>
        <p:nvSpPr>
          <p:cNvPr id="100" name="사각형: 둥근 모서리 99">
            <a:extLst>
              <a:ext uri="{FF2B5EF4-FFF2-40B4-BE49-F238E27FC236}">
                <a16:creationId xmlns:a16="http://schemas.microsoft.com/office/drawing/2014/main" id="{E1FA2B5B-1AF4-4D79-CE73-3C9574D5CE7D}"/>
              </a:ext>
            </a:extLst>
          </p:cNvPr>
          <p:cNvSpPr/>
          <p:nvPr/>
        </p:nvSpPr>
        <p:spPr>
          <a:xfrm>
            <a:off x="11471499" y="8825392"/>
            <a:ext cx="7958079" cy="469839"/>
          </a:xfrm>
          <a:prstGeom prst="roundRect">
            <a:avLst/>
          </a:prstGeom>
          <a:solidFill>
            <a:srgbClr val="6A8ED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ko-KR" sz="2200" b="1" dirty="0">
                <a:solidFill>
                  <a:schemeClr val="tx1"/>
                </a:solidFill>
                <a:latin typeface="Calibri" panose="020F0502020204030204" pitchFamily="34" charset="0"/>
                <a:cs typeface="Calibri" panose="020F0502020204030204" pitchFamily="34" charset="0"/>
              </a:rPr>
              <a:t>Discriminative stimulus effects of  Positive control substance</a:t>
            </a:r>
            <a:endParaRPr lang="ko-KR" altLang="en-US" sz="2200" b="1" dirty="0">
              <a:solidFill>
                <a:schemeClr val="tx1"/>
              </a:solidFill>
              <a:latin typeface="Calibri" panose="020F0502020204030204" pitchFamily="34" charset="0"/>
              <a:cs typeface="Calibri" panose="020F0502020204030204" pitchFamily="34" charset="0"/>
            </a:endParaRPr>
          </a:p>
        </p:txBody>
      </p:sp>
      <p:sp>
        <p:nvSpPr>
          <p:cNvPr id="106" name="TextBox 105">
            <a:extLst>
              <a:ext uri="{FF2B5EF4-FFF2-40B4-BE49-F238E27FC236}">
                <a16:creationId xmlns:a16="http://schemas.microsoft.com/office/drawing/2014/main" id="{9ED7E706-9E78-32D9-944E-4FB722C020E4}"/>
              </a:ext>
            </a:extLst>
          </p:cNvPr>
          <p:cNvSpPr txBox="1"/>
          <p:nvPr/>
        </p:nvSpPr>
        <p:spPr>
          <a:xfrm>
            <a:off x="11471499" y="13256684"/>
            <a:ext cx="8011428" cy="804323"/>
          </a:xfrm>
          <a:prstGeom prst="rect">
            <a:avLst/>
          </a:prstGeom>
          <a:noFill/>
        </p:spPr>
        <p:txBody>
          <a:bodyPr wrap="square" rtlCol="0">
            <a:spAutoFit/>
          </a:bodyPr>
          <a:lstStyle/>
          <a:p>
            <a:pPr algn="just">
              <a:lnSpc>
                <a:spcPct val="150000"/>
              </a:lnSpc>
            </a:pPr>
            <a:r>
              <a:rPr lang="en-US" altLang="ko-KR" sz="1650" b="1" dirty="0">
                <a:latin typeface="Calibri" panose="020F0502020204030204" pitchFamily="34" charset="0"/>
                <a:cs typeface="Calibri" panose="020F0502020204030204" pitchFamily="34" charset="0"/>
              </a:rPr>
              <a:t>Figure 1 : Results of Generalization Test with Psilocybin (Positive Control)</a:t>
            </a:r>
          </a:p>
          <a:p>
            <a:pPr algn="just">
              <a:lnSpc>
                <a:spcPct val="150000"/>
              </a:lnSpc>
            </a:pPr>
            <a:r>
              <a:rPr kumimoji="1" lang="en-US" altLang="ko-KR" sz="1600" dirty="0">
                <a:solidFill>
                  <a:srgbClr val="000000"/>
                </a:solidFill>
                <a:latin typeface="Calibri" panose="020F0502020204030204" pitchFamily="34" charset="0"/>
                <a:ea typeface="굴림" pitchFamily="50" charset="-127"/>
                <a:cs typeface="Calibri" panose="020F0502020204030204" pitchFamily="34" charset="0"/>
              </a:rPr>
              <a:t>A : Generalization tests (left) and rate of responding in responses (right) with Psilocybin</a:t>
            </a:r>
            <a:endParaRPr kumimoji="1" lang="en-US" altLang="ko-KR" sz="1600" b="1" dirty="0">
              <a:solidFill>
                <a:srgbClr val="000000"/>
              </a:solidFill>
              <a:latin typeface="Calibri" panose="020F0502020204030204" pitchFamily="34" charset="0"/>
              <a:ea typeface="굴림" pitchFamily="50" charset="-127"/>
              <a:cs typeface="Calibri" panose="020F0502020204030204" pitchFamily="34" charset="0"/>
            </a:endParaRPr>
          </a:p>
        </p:txBody>
      </p:sp>
      <p:sp>
        <p:nvSpPr>
          <p:cNvPr id="67" name="사각형: 둥근 모서리 66">
            <a:extLst>
              <a:ext uri="{FF2B5EF4-FFF2-40B4-BE49-F238E27FC236}">
                <a16:creationId xmlns:a16="http://schemas.microsoft.com/office/drawing/2014/main" id="{959D0BD9-FADB-3161-F07E-F45D257E12BB}"/>
              </a:ext>
            </a:extLst>
          </p:cNvPr>
          <p:cNvSpPr>
            <a:spLocks/>
          </p:cNvSpPr>
          <p:nvPr/>
        </p:nvSpPr>
        <p:spPr>
          <a:xfrm>
            <a:off x="19957537" y="18206538"/>
            <a:ext cx="8250302" cy="508650"/>
          </a:xfrm>
          <a:prstGeom prst="roundRect">
            <a:avLst/>
          </a:prstGeom>
          <a:solidFill>
            <a:srgbClr val="6A8ED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ko-KR" sz="2200" b="1" dirty="0">
                <a:solidFill>
                  <a:schemeClr val="tx1"/>
                </a:solidFill>
                <a:latin typeface="Calibri" panose="020F0502020204030204" pitchFamily="34" charset="0"/>
                <a:cs typeface="Calibri" panose="020F0502020204030204" pitchFamily="34" charset="0"/>
              </a:rPr>
              <a:t>Analysis of GABA release in </a:t>
            </a:r>
            <a:r>
              <a:rPr lang="en-US" altLang="ko-KR" sz="2200" b="1" dirty="0" err="1">
                <a:solidFill>
                  <a:schemeClr val="tx1"/>
                </a:solidFill>
                <a:latin typeface="Calibri" panose="020F0502020204030204" pitchFamily="34" charset="0"/>
                <a:cs typeface="Calibri" panose="020F0502020204030204" pitchFamily="34" charset="0"/>
              </a:rPr>
              <a:t>NAc</a:t>
            </a:r>
            <a:endParaRPr lang="en-US" altLang="ko-KR" sz="2200" b="1" dirty="0">
              <a:solidFill>
                <a:schemeClr val="tx1"/>
              </a:solidFill>
              <a:latin typeface="Calibri" panose="020F0502020204030204" pitchFamily="34" charset="0"/>
              <a:cs typeface="Calibri" panose="020F0502020204030204" pitchFamily="34" charset="0"/>
            </a:endParaRPr>
          </a:p>
        </p:txBody>
      </p:sp>
      <p:grpSp>
        <p:nvGrpSpPr>
          <p:cNvPr id="71" name="그룹 70">
            <a:extLst>
              <a:ext uri="{FF2B5EF4-FFF2-40B4-BE49-F238E27FC236}">
                <a16:creationId xmlns:a16="http://schemas.microsoft.com/office/drawing/2014/main" id="{70B28FB6-5937-2231-C159-7CEEA9B0CA8C}"/>
              </a:ext>
            </a:extLst>
          </p:cNvPr>
          <p:cNvGrpSpPr/>
          <p:nvPr/>
        </p:nvGrpSpPr>
        <p:grpSpPr>
          <a:xfrm>
            <a:off x="23688008" y="18678880"/>
            <a:ext cx="4498332" cy="2711635"/>
            <a:chOff x="23218872" y="18276237"/>
            <a:chExt cx="4662128" cy="2873699"/>
          </a:xfrm>
        </p:grpSpPr>
        <p:pic>
          <p:nvPicPr>
            <p:cNvPr id="197" name="그림 196" descr="텍스트, 그래픽, 그래픽 디자인, 원이(가) 표시된 사진&#10;&#10;AI 생성 콘텐츠는 정확하지 않을 수 있습니다.">
              <a:extLst>
                <a:ext uri="{FF2B5EF4-FFF2-40B4-BE49-F238E27FC236}">
                  <a16:creationId xmlns:a16="http://schemas.microsoft.com/office/drawing/2014/main" id="{F02E55E9-6D7F-8298-63D7-6AAD6F2B9341}"/>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3376282" y="18276237"/>
              <a:ext cx="4504718" cy="2873699"/>
            </a:xfrm>
            <a:prstGeom prst="rect">
              <a:avLst/>
            </a:prstGeom>
          </p:spPr>
        </p:pic>
        <p:sp>
          <p:nvSpPr>
            <p:cNvPr id="68" name="TextBox 67">
              <a:extLst>
                <a:ext uri="{FF2B5EF4-FFF2-40B4-BE49-F238E27FC236}">
                  <a16:creationId xmlns:a16="http://schemas.microsoft.com/office/drawing/2014/main" id="{EFCD1C89-8C0D-52EA-77E2-B9E38EB380DC}"/>
                </a:ext>
              </a:extLst>
            </p:cNvPr>
            <p:cNvSpPr txBox="1"/>
            <p:nvPr/>
          </p:nvSpPr>
          <p:spPr>
            <a:xfrm>
              <a:off x="23270432" y="19055343"/>
              <a:ext cx="1029714" cy="554491"/>
            </a:xfrm>
            <a:prstGeom prst="rect">
              <a:avLst/>
            </a:prstGeom>
            <a:noFill/>
          </p:spPr>
          <p:txBody>
            <a:bodyPr wrap="square" rtlCol="0">
              <a:spAutoFit/>
            </a:bodyPr>
            <a:lstStyle/>
            <a:p>
              <a:pPr algn="ctr"/>
              <a:r>
                <a:rPr lang="en-US" altLang="ko-KR" sz="1400" b="1" dirty="0">
                  <a:latin typeface="Calibri" panose="020F0502020204030204" pitchFamily="34" charset="0"/>
                  <a:cs typeface="Calibri" panose="020F0502020204030204" pitchFamily="34" charset="0"/>
                </a:rPr>
                <a:t>Guide</a:t>
              </a:r>
            </a:p>
            <a:p>
              <a:pPr algn="ctr"/>
              <a:r>
                <a:rPr lang="en-US" altLang="ko-KR" sz="1400" b="1" dirty="0">
                  <a:latin typeface="Calibri" panose="020F0502020204030204" pitchFamily="34" charset="0"/>
                  <a:cs typeface="Calibri" panose="020F0502020204030204" pitchFamily="34" charset="0"/>
                </a:rPr>
                <a:t>Cannula</a:t>
              </a:r>
              <a:endParaRPr lang="ko-KR" altLang="en-US" sz="1400" b="1" dirty="0">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9E3C6BC9-0747-30B2-544C-1A8FA792D54D}"/>
                </a:ext>
              </a:extLst>
            </p:cNvPr>
            <p:cNvSpPr txBox="1"/>
            <p:nvPr/>
          </p:nvSpPr>
          <p:spPr>
            <a:xfrm>
              <a:off x="23218872" y="20163297"/>
              <a:ext cx="1143989" cy="554491"/>
            </a:xfrm>
            <a:prstGeom prst="rect">
              <a:avLst/>
            </a:prstGeom>
            <a:noFill/>
          </p:spPr>
          <p:txBody>
            <a:bodyPr wrap="square" rtlCol="0">
              <a:spAutoFit/>
            </a:bodyPr>
            <a:lstStyle/>
            <a:p>
              <a:pPr algn="ctr"/>
              <a:r>
                <a:rPr lang="en-US" altLang="ko-KR" sz="1400" b="1" dirty="0">
                  <a:latin typeface="Calibri" panose="020F0502020204030204" pitchFamily="34" charset="0"/>
                  <a:cs typeface="Calibri" panose="020F0502020204030204" pitchFamily="34" charset="0"/>
                </a:rPr>
                <a:t>Probe</a:t>
              </a:r>
            </a:p>
            <a:p>
              <a:pPr algn="ctr"/>
              <a:r>
                <a:rPr lang="en-US" altLang="ko-KR" sz="1400" b="1" dirty="0">
                  <a:latin typeface="Calibri" panose="020F0502020204030204" pitchFamily="34" charset="0"/>
                  <a:cs typeface="Calibri" panose="020F0502020204030204" pitchFamily="34" charset="0"/>
                </a:rPr>
                <a:t>membrane</a:t>
              </a:r>
              <a:endParaRPr lang="ko-KR" altLang="en-US" sz="1400" b="1" dirty="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D34F7EDA-C02F-D29A-73FE-C482D281FF5D}"/>
                </a:ext>
              </a:extLst>
            </p:cNvPr>
            <p:cNvSpPr txBox="1"/>
            <p:nvPr/>
          </p:nvSpPr>
          <p:spPr>
            <a:xfrm>
              <a:off x="24739992" y="18373535"/>
              <a:ext cx="1853298" cy="307777"/>
            </a:xfrm>
            <a:prstGeom prst="rect">
              <a:avLst/>
            </a:prstGeom>
            <a:noFill/>
          </p:spPr>
          <p:txBody>
            <a:bodyPr wrap="square" rtlCol="0">
              <a:spAutoFit/>
            </a:bodyPr>
            <a:lstStyle/>
            <a:p>
              <a:pPr algn="ctr"/>
              <a:r>
                <a:rPr lang="en-US" altLang="ko-KR" sz="1400" b="1" dirty="0">
                  <a:latin typeface="Calibri" panose="020F0502020204030204" pitchFamily="34" charset="0"/>
                  <a:cs typeface="Calibri" panose="020F0502020204030204" pitchFamily="34" charset="0"/>
                </a:rPr>
                <a:t>Bregma : ±1.2 mm</a:t>
              </a:r>
              <a:endParaRPr lang="ko-KR" altLang="en-US" sz="1400" b="1" dirty="0">
                <a:latin typeface="Calibri" panose="020F0502020204030204" pitchFamily="34" charset="0"/>
                <a:cs typeface="Calibri" panose="020F0502020204030204" pitchFamily="34" charset="0"/>
              </a:endParaRPr>
            </a:p>
          </p:txBody>
        </p:sp>
      </p:grpSp>
      <p:sp>
        <p:nvSpPr>
          <p:cNvPr id="18" name="TextBox 17">
            <a:extLst>
              <a:ext uri="{FF2B5EF4-FFF2-40B4-BE49-F238E27FC236}">
                <a16:creationId xmlns:a16="http://schemas.microsoft.com/office/drawing/2014/main" id="{02497223-3DA1-F2E3-DD15-AA5F5474045D}"/>
              </a:ext>
            </a:extLst>
          </p:cNvPr>
          <p:cNvSpPr txBox="1"/>
          <p:nvPr/>
        </p:nvSpPr>
        <p:spPr>
          <a:xfrm>
            <a:off x="532352" y="26013363"/>
            <a:ext cx="8966620" cy="234102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 </a:t>
            </a:r>
            <a:r>
              <a:rPr lang="en-US" altLang="ko-KR" sz="2500" dirty="0" err="1">
                <a:latin typeface="Calibri" panose="020F0502020204030204" pitchFamily="34" charset="0"/>
                <a:cs typeface="Calibri" panose="020F0502020204030204" pitchFamily="34" charset="0"/>
              </a:rPr>
              <a:t>Microdialysis</a:t>
            </a:r>
            <a:endParaRPr lang="en-US" altLang="ko-KR" sz="2500" dirty="0">
              <a:latin typeface="Calibri" panose="020F0502020204030204" pitchFamily="34" charset="0"/>
              <a:cs typeface="Calibri" panose="020F0502020204030204" pitchFamily="34" charset="0"/>
            </a:endParaRPr>
          </a:p>
          <a:p>
            <a:pPr marL="342900" indent="-342900" algn="just">
              <a:lnSpc>
                <a:spcPct val="150000"/>
              </a:lnSpc>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 Liquid chromatography-Mass Spectrometry(LC-MS)</a:t>
            </a:r>
          </a:p>
          <a:p>
            <a:pPr marL="342900" indent="-342900" algn="just">
              <a:lnSpc>
                <a:spcPct val="150000"/>
              </a:lnSpc>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 Immunocytochemistry (ICC)</a:t>
            </a:r>
          </a:p>
          <a:p>
            <a:pPr marL="342900" indent="-342900" algn="just">
              <a:lnSpc>
                <a:spcPct val="150000"/>
              </a:lnSpc>
              <a:buFont typeface="Arial" panose="020B0604020202020204" pitchFamily="34" charset="0"/>
              <a:buChar char="•"/>
            </a:pPr>
            <a:r>
              <a:rPr lang="en-US" altLang="ko-KR" sz="2500" dirty="0">
                <a:latin typeface="Calibri" panose="020F0502020204030204" pitchFamily="34" charset="0"/>
                <a:cs typeface="Calibri" panose="020F0502020204030204" pitchFamily="34" charset="0"/>
              </a:rPr>
              <a:t> Extracellular recording  </a:t>
            </a:r>
          </a:p>
        </p:txBody>
      </p:sp>
      <p:sp>
        <p:nvSpPr>
          <p:cNvPr id="58" name="TextBox 57">
            <a:extLst>
              <a:ext uri="{FF2B5EF4-FFF2-40B4-BE49-F238E27FC236}">
                <a16:creationId xmlns:a16="http://schemas.microsoft.com/office/drawing/2014/main" id="{62DA4648-3952-4B87-910A-3C8861C3929F}"/>
              </a:ext>
            </a:extLst>
          </p:cNvPr>
          <p:cNvSpPr txBox="1"/>
          <p:nvPr/>
        </p:nvSpPr>
        <p:spPr>
          <a:xfrm>
            <a:off x="11352217" y="9343485"/>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A</a:t>
            </a:r>
            <a:endParaRPr lang="ko-KR" altLang="en-US" sz="2800" b="1" dirty="0">
              <a:latin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2D0639EA-2D2A-E5AF-247C-2CFB6A264721}"/>
              </a:ext>
            </a:extLst>
          </p:cNvPr>
          <p:cNvSpPr txBox="1"/>
          <p:nvPr/>
        </p:nvSpPr>
        <p:spPr>
          <a:xfrm>
            <a:off x="11367199" y="14883443"/>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A</a:t>
            </a:r>
            <a:endParaRPr lang="ko-KR" altLang="en-US" sz="2800" b="1" dirty="0">
              <a:latin typeface="Calibri" panose="020F0502020204030204" pitchFamily="34" charset="0"/>
              <a:cs typeface="Calibri" panose="020F0502020204030204" pitchFamily="34" charset="0"/>
            </a:endParaRPr>
          </a:p>
        </p:txBody>
      </p:sp>
      <p:sp>
        <p:nvSpPr>
          <p:cNvPr id="62" name="TextBox 61">
            <a:extLst>
              <a:ext uri="{FF2B5EF4-FFF2-40B4-BE49-F238E27FC236}">
                <a16:creationId xmlns:a16="http://schemas.microsoft.com/office/drawing/2014/main" id="{CD9886F2-07BD-E1AD-017F-7BE0CC858F2A}"/>
              </a:ext>
            </a:extLst>
          </p:cNvPr>
          <p:cNvSpPr txBox="1"/>
          <p:nvPr/>
        </p:nvSpPr>
        <p:spPr>
          <a:xfrm>
            <a:off x="11367198" y="18501389"/>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B</a:t>
            </a:r>
            <a:endParaRPr lang="ko-KR" altLang="en-US" sz="2800" b="1" dirty="0">
              <a:latin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9DABF0EF-FE32-34C9-DDDA-115CD4795345}"/>
              </a:ext>
            </a:extLst>
          </p:cNvPr>
          <p:cNvSpPr txBox="1"/>
          <p:nvPr/>
        </p:nvSpPr>
        <p:spPr>
          <a:xfrm>
            <a:off x="11367198" y="22196469"/>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C</a:t>
            </a:r>
            <a:endParaRPr lang="ko-KR" altLang="en-US" sz="2800" b="1" dirty="0">
              <a:latin typeface="Calibri" panose="020F0502020204030204" pitchFamily="34" charset="0"/>
              <a:cs typeface="Calibri" panose="020F0502020204030204" pitchFamily="34" charset="0"/>
            </a:endParaRPr>
          </a:p>
        </p:txBody>
      </p:sp>
      <p:sp>
        <p:nvSpPr>
          <p:cNvPr id="74" name="TextBox 73">
            <a:extLst>
              <a:ext uri="{FF2B5EF4-FFF2-40B4-BE49-F238E27FC236}">
                <a16:creationId xmlns:a16="http://schemas.microsoft.com/office/drawing/2014/main" id="{FD3271E0-A865-B775-C1DE-E119FFB76300}"/>
              </a:ext>
            </a:extLst>
          </p:cNvPr>
          <p:cNvSpPr txBox="1"/>
          <p:nvPr/>
        </p:nvSpPr>
        <p:spPr>
          <a:xfrm>
            <a:off x="19629484" y="30267610"/>
            <a:ext cx="8936387" cy="1785361"/>
          </a:xfrm>
          <a:prstGeom prst="rect">
            <a:avLst/>
          </a:prstGeom>
          <a:noFill/>
        </p:spPr>
        <p:txBody>
          <a:bodyPr wrap="square" rtlCol="0">
            <a:spAutoFit/>
          </a:bodyPr>
          <a:lstStyle/>
          <a:p>
            <a:pPr marL="1322137" indent="-1322137" algn="just" latinLnBrk="1"/>
            <a:r>
              <a:rPr kumimoji="1" lang="en-US" altLang="ko-KR" sz="1650" b="1" dirty="0">
                <a:solidFill>
                  <a:srgbClr val="000000"/>
                </a:solidFill>
                <a:latin typeface="Calibri" panose="020F0502020204030204" pitchFamily="34" charset="0"/>
                <a:ea typeface="굴림" pitchFamily="50" charset="-127"/>
                <a:cs typeface="Calibri" panose="020F0502020204030204" pitchFamily="34" charset="0"/>
              </a:rPr>
              <a:t>Figure 4. </a:t>
            </a:r>
            <a:r>
              <a:rPr lang="en-US" altLang="ko-KR" sz="1650" b="1" dirty="0">
                <a:latin typeface="Calibri" panose="020F0502020204030204" pitchFamily="34" charset="0"/>
                <a:cs typeface="Calibri" panose="020F0502020204030204" pitchFamily="34" charset="0"/>
              </a:rPr>
              <a:t>Effects of psilocybin and substituted tryptamines on extracellular levels of GABA in the </a:t>
            </a:r>
            <a:r>
              <a:rPr lang="en-US" altLang="ko-KR" sz="1650" b="1" dirty="0" err="1">
                <a:latin typeface="Calibri" panose="020F0502020204030204" pitchFamily="34" charset="0"/>
                <a:cs typeface="Calibri" panose="020F0502020204030204" pitchFamily="34" charset="0"/>
              </a:rPr>
              <a:t>NAc</a:t>
            </a:r>
            <a:endParaRPr lang="en-US" altLang="ko-KR" sz="1650" b="1" dirty="0">
              <a:latin typeface="Calibri" panose="020F0502020204030204" pitchFamily="34" charset="0"/>
              <a:cs typeface="Calibri" panose="020F0502020204030204" pitchFamily="34" charset="0"/>
            </a:endParaRPr>
          </a:p>
          <a:p>
            <a:pPr marL="1322137" indent="-1322137" algn="just" latinLnBrk="1">
              <a:lnSpc>
                <a:spcPct val="150000"/>
              </a:lnSpc>
            </a:pPr>
            <a:r>
              <a:rPr lang="en-US" altLang="ko-KR" sz="1600" dirty="0">
                <a:latin typeface="Calibri" panose="020F0502020204030204" pitchFamily="34" charset="0"/>
                <a:cs typeface="Calibri" panose="020F0502020204030204" pitchFamily="34" charset="0"/>
              </a:rPr>
              <a:t>A : Analysis of GABA concentration with Psilocybin</a:t>
            </a:r>
          </a:p>
          <a:p>
            <a:pPr marL="1322137" indent="-1322137" algn="just" latinLnBrk="1">
              <a:lnSpc>
                <a:spcPct val="150000"/>
              </a:lnSpc>
            </a:pPr>
            <a:r>
              <a:rPr kumimoji="1" lang="en-US" altLang="ko-KR" sz="1600" dirty="0">
                <a:solidFill>
                  <a:srgbClr val="000000"/>
                </a:solidFill>
                <a:latin typeface="Calibri" panose="020F0502020204030204" pitchFamily="34" charset="0"/>
                <a:ea typeface="굴림" pitchFamily="50" charset="-127"/>
                <a:cs typeface="Calibri" panose="020F0502020204030204" pitchFamily="34" charset="0"/>
              </a:rPr>
              <a:t>B : </a:t>
            </a:r>
            <a:r>
              <a:rPr lang="en-US" altLang="ko-KR" sz="1600" dirty="0">
                <a:latin typeface="Calibri" panose="020F0502020204030204" pitchFamily="34" charset="0"/>
                <a:cs typeface="Calibri" panose="020F0502020204030204" pitchFamily="34" charset="0"/>
              </a:rPr>
              <a:t>Analysis of GABA concentration with 4-OH-MET</a:t>
            </a:r>
          </a:p>
          <a:p>
            <a:pPr marL="1322137" indent="-1322137" algn="just" latinLnBrk="1">
              <a:lnSpc>
                <a:spcPct val="150000"/>
              </a:lnSpc>
            </a:pPr>
            <a:r>
              <a:rPr lang="en-US" altLang="ko-KR" sz="1600" dirty="0">
                <a:latin typeface="Calibri" panose="020F0502020204030204" pitchFamily="34" charset="0"/>
                <a:cs typeface="Calibri" panose="020F0502020204030204" pitchFamily="34" charset="0"/>
              </a:rPr>
              <a:t>C : Analysis of GABA concentration with 5-MeO-2-TMT</a:t>
            </a:r>
          </a:p>
          <a:p>
            <a:pPr marL="1322137" indent="-1322137" algn="just" latinLnBrk="1">
              <a:lnSpc>
                <a:spcPct val="150000"/>
              </a:lnSpc>
            </a:pPr>
            <a:r>
              <a:rPr lang="en-US" altLang="ko-KR" sz="1600" dirty="0">
                <a:latin typeface="Calibri" panose="020F0502020204030204" pitchFamily="34" charset="0"/>
                <a:cs typeface="Calibri" panose="020F0502020204030204" pitchFamily="34" charset="0"/>
              </a:rPr>
              <a:t>D : Analysis of GABA concentration with 4-AcO-DART</a:t>
            </a:r>
          </a:p>
        </p:txBody>
      </p:sp>
      <p:sp>
        <p:nvSpPr>
          <p:cNvPr id="76" name="TextBox 75">
            <a:extLst>
              <a:ext uri="{FF2B5EF4-FFF2-40B4-BE49-F238E27FC236}">
                <a16:creationId xmlns:a16="http://schemas.microsoft.com/office/drawing/2014/main" id="{294E630B-C34F-7949-0905-FB7792D33B52}"/>
              </a:ext>
            </a:extLst>
          </p:cNvPr>
          <p:cNvSpPr txBox="1"/>
          <p:nvPr/>
        </p:nvSpPr>
        <p:spPr>
          <a:xfrm>
            <a:off x="11431453" y="30575805"/>
            <a:ext cx="8051474" cy="1261884"/>
          </a:xfrm>
          <a:prstGeom prst="rect">
            <a:avLst/>
          </a:prstGeom>
          <a:noFill/>
        </p:spPr>
        <p:txBody>
          <a:bodyPr wrap="square" rtlCol="0">
            <a:spAutoFit/>
          </a:bodyPr>
          <a:lstStyle/>
          <a:p>
            <a:pPr algn="just"/>
            <a:r>
              <a:rPr lang="en-US" altLang="ko-KR" sz="1600" b="1" dirty="0">
                <a:latin typeface="Calibri" panose="020F0502020204030204" pitchFamily="34" charset="0"/>
                <a:cs typeface="Calibri" panose="020F0502020204030204" pitchFamily="34" charset="0"/>
              </a:rPr>
              <a:t>Table 1. Comparison of ED50 and Generalization Test Results for Positive Controls and ST</a:t>
            </a:r>
          </a:p>
          <a:p>
            <a:pPr algn="just"/>
            <a:r>
              <a:rPr lang="en-US" altLang="ko-KR" sz="1500" dirty="0">
                <a:latin typeface="Calibri" panose="020F0502020204030204" pitchFamily="34" charset="0"/>
                <a:cs typeface="Calibri" panose="020F0502020204030204" pitchFamily="34" charset="0"/>
              </a:rPr>
              <a:t>Psilocybin (1 mg/kg, 82.7%): Full generalization in discriminative stimulus tests of psilocybin.</a:t>
            </a:r>
            <a:endParaRPr lang="ko-KR" altLang="ko-KR" sz="1500" dirty="0">
              <a:latin typeface="Calibri" panose="020F0502020204030204" pitchFamily="34" charset="0"/>
              <a:cs typeface="Calibri" panose="020F0502020204030204" pitchFamily="34" charset="0"/>
            </a:endParaRPr>
          </a:p>
          <a:p>
            <a:pPr lvl="0" latinLnBrk="1"/>
            <a:r>
              <a:rPr lang="en-US" altLang="ko-KR" sz="1500" dirty="0">
                <a:latin typeface="Calibri" panose="020F0502020204030204" pitchFamily="34" charset="0"/>
                <a:cs typeface="Calibri" panose="020F0502020204030204" pitchFamily="34" charset="0"/>
              </a:rPr>
              <a:t>4-OH-MET (2 mg/kg, 91.8%): Full generalization in discriminative stimulus tests of psilocybin.</a:t>
            </a:r>
            <a:endParaRPr lang="ko-KR" altLang="ko-KR" sz="1500" dirty="0">
              <a:latin typeface="Calibri" panose="020F0502020204030204" pitchFamily="34" charset="0"/>
              <a:cs typeface="Calibri" panose="020F0502020204030204" pitchFamily="34" charset="0"/>
            </a:endParaRPr>
          </a:p>
          <a:p>
            <a:pPr lvl="0" latinLnBrk="1"/>
            <a:r>
              <a:rPr lang="en-US" altLang="ko-KR" sz="1500" dirty="0">
                <a:latin typeface="Calibri" panose="020F0502020204030204" pitchFamily="34" charset="0"/>
                <a:cs typeface="Calibri" panose="020F0502020204030204" pitchFamily="34" charset="0"/>
              </a:rPr>
              <a:t>5-MeO-2-TMT (5 mg/kg, 40.5%): Partial generalization in discriminative stimulus tests of psilocybin.</a:t>
            </a:r>
            <a:endParaRPr lang="ko-KR" altLang="ko-KR" sz="1500" dirty="0">
              <a:latin typeface="Calibri" panose="020F0502020204030204" pitchFamily="34" charset="0"/>
              <a:cs typeface="Calibri" panose="020F0502020204030204" pitchFamily="34" charset="0"/>
            </a:endParaRPr>
          </a:p>
          <a:p>
            <a:pPr lvl="0" latinLnBrk="1"/>
            <a:r>
              <a:rPr lang="en-US" altLang="ko-KR" sz="1500" dirty="0">
                <a:latin typeface="Calibri" panose="020F0502020204030204" pitchFamily="34" charset="0"/>
                <a:cs typeface="Calibri" panose="020F0502020204030204" pitchFamily="34" charset="0"/>
              </a:rPr>
              <a:t>4-AcO-DALT (10 mg/kg, 72.5%): Partial generalization in discriminative stimulus tests of psilocybin.</a:t>
            </a:r>
            <a:endParaRPr lang="ko-KR" altLang="ko-KR" sz="1500" dirty="0">
              <a:latin typeface="Calibri" panose="020F0502020204030204" pitchFamily="34" charset="0"/>
              <a:cs typeface="Calibri" panose="020F0502020204030204" pitchFamily="34" charset="0"/>
            </a:endParaRPr>
          </a:p>
        </p:txBody>
      </p:sp>
      <p:grpSp>
        <p:nvGrpSpPr>
          <p:cNvPr id="113" name="그룹 112">
            <a:extLst>
              <a:ext uri="{FF2B5EF4-FFF2-40B4-BE49-F238E27FC236}">
                <a16:creationId xmlns:a16="http://schemas.microsoft.com/office/drawing/2014/main" id="{0AF30B61-6A9E-BA30-944B-0B44AE29EE49}"/>
              </a:ext>
            </a:extLst>
          </p:cNvPr>
          <p:cNvGrpSpPr/>
          <p:nvPr/>
        </p:nvGrpSpPr>
        <p:grpSpPr>
          <a:xfrm>
            <a:off x="19613449" y="9315842"/>
            <a:ext cx="8853547" cy="6957240"/>
            <a:chOff x="19594399" y="9211150"/>
            <a:chExt cx="8439541" cy="6645072"/>
          </a:xfrm>
        </p:grpSpPr>
        <p:grpSp>
          <p:nvGrpSpPr>
            <p:cNvPr id="107" name="그룹 106">
              <a:extLst>
                <a:ext uri="{FF2B5EF4-FFF2-40B4-BE49-F238E27FC236}">
                  <a16:creationId xmlns:a16="http://schemas.microsoft.com/office/drawing/2014/main" id="{07169614-7516-82FE-DE77-3F8BA1BA5495}"/>
                </a:ext>
              </a:extLst>
            </p:cNvPr>
            <p:cNvGrpSpPr/>
            <p:nvPr/>
          </p:nvGrpSpPr>
          <p:grpSpPr>
            <a:xfrm>
              <a:off x="19615125" y="9211150"/>
              <a:ext cx="4204476" cy="3537291"/>
              <a:chOff x="19615125" y="9211150"/>
              <a:chExt cx="4204476" cy="3537291"/>
            </a:xfrm>
          </p:grpSpPr>
          <p:grpSp>
            <p:nvGrpSpPr>
              <p:cNvPr id="144" name="그룹 143">
                <a:extLst>
                  <a:ext uri="{FF2B5EF4-FFF2-40B4-BE49-F238E27FC236}">
                    <a16:creationId xmlns:a16="http://schemas.microsoft.com/office/drawing/2014/main" id="{96A24302-1795-E284-9FAD-6814ACC0DA1A}"/>
                  </a:ext>
                </a:extLst>
              </p:cNvPr>
              <p:cNvGrpSpPr/>
              <p:nvPr/>
            </p:nvGrpSpPr>
            <p:grpSpPr>
              <a:xfrm>
                <a:off x="19615125" y="9739087"/>
                <a:ext cx="4204476" cy="3009354"/>
                <a:chOff x="19893283" y="13702367"/>
                <a:chExt cx="5559723" cy="3913584"/>
              </a:xfrm>
            </p:grpSpPr>
            <p:pic>
              <p:nvPicPr>
                <p:cNvPr id="129" name="그림 128" descr="스크린샷, 라인, 우주, 어둠이(가) 표시된 사진&#10;&#10;AI 생성 콘텐츠는 정확하지 않을 수 있습니다.">
                  <a:extLst>
                    <a:ext uri="{FF2B5EF4-FFF2-40B4-BE49-F238E27FC236}">
                      <a16:creationId xmlns:a16="http://schemas.microsoft.com/office/drawing/2014/main" id="{18564E8E-86F5-FC64-F6A0-C299E0F9E363}"/>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9893283" y="13702367"/>
                  <a:ext cx="5559723" cy="3913584"/>
                </a:xfrm>
                <a:prstGeom prst="rect">
                  <a:avLst/>
                </a:prstGeom>
              </p:spPr>
            </p:pic>
            <p:sp>
              <p:nvSpPr>
                <p:cNvPr id="139" name="TextBox 138">
                  <a:extLst>
                    <a:ext uri="{FF2B5EF4-FFF2-40B4-BE49-F238E27FC236}">
                      <a16:creationId xmlns:a16="http://schemas.microsoft.com/office/drawing/2014/main" id="{D93E1663-2A93-52BB-A8B3-56EE33E22612}"/>
                    </a:ext>
                  </a:extLst>
                </p:cNvPr>
                <p:cNvSpPr txBox="1"/>
                <p:nvPr/>
              </p:nvSpPr>
              <p:spPr>
                <a:xfrm>
                  <a:off x="22446509" y="14145988"/>
                  <a:ext cx="1306286" cy="393578"/>
                </a:xfrm>
                <a:prstGeom prst="rect">
                  <a:avLst/>
                </a:prstGeom>
                <a:noFill/>
              </p:spPr>
              <p:txBody>
                <a:bodyPr wrap="square" rtlCol="0">
                  <a:spAutoFit/>
                </a:bodyPr>
                <a:lstStyle/>
                <a:p>
                  <a:r>
                    <a:rPr lang="en-US" altLang="ko-KR" sz="1400" b="1" dirty="0">
                      <a:latin typeface="Calibri" panose="020F0502020204030204" pitchFamily="34" charset="0"/>
                      <a:cs typeface="Calibri" panose="020F0502020204030204" pitchFamily="34" charset="0"/>
                    </a:rPr>
                    <a:t>Psilocybin</a:t>
                  </a:r>
                  <a:r>
                    <a:rPr lang="ko-KR" altLang="en-US" sz="1400" b="1" dirty="0">
                      <a:latin typeface="Calibri" panose="020F0502020204030204" pitchFamily="34" charset="0"/>
                      <a:cs typeface="Calibri" panose="020F0502020204030204" pitchFamily="34" charset="0"/>
                    </a:rPr>
                    <a:t> </a:t>
                  </a:r>
                </a:p>
              </p:txBody>
            </p:sp>
          </p:grpSp>
          <p:sp>
            <p:nvSpPr>
              <p:cNvPr id="82" name="TextBox 81">
                <a:extLst>
                  <a:ext uri="{FF2B5EF4-FFF2-40B4-BE49-F238E27FC236}">
                    <a16:creationId xmlns:a16="http://schemas.microsoft.com/office/drawing/2014/main" id="{8431763B-D0B0-22C6-410C-97F7DC4F2153}"/>
                  </a:ext>
                </a:extLst>
              </p:cNvPr>
              <p:cNvSpPr txBox="1"/>
              <p:nvPr/>
            </p:nvSpPr>
            <p:spPr>
              <a:xfrm>
                <a:off x="19829409" y="9211150"/>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A</a:t>
                </a:r>
                <a:endParaRPr lang="ko-KR" altLang="en-US" sz="2800" b="1" dirty="0">
                  <a:latin typeface="Calibri" panose="020F0502020204030204" pitchFamily="34" charset="0"/>
                  <a:cs typeface="Calibri" panose="020F0502020204030204" pitchFamily="34" charset="0"/>
                </a:endParaRPr>
              </a:p>
            </p:txBody>
          </p:sp>
        </p:grpSp>
        <p:grpSp>
          <p:nvGrpSpPr>
            <p:cNvPr id="109" name="그룹 108">
              <a:extLst>
                <a:ext uri="{FF2B5EF4-FFF2-40B4-BE49-F238E27FC236}">
                  <a16:creationId xmlns:a16="http://schemas.microsoft.com/office/drawing/2014/main" id="{98223995-1837-5401-38B8-DFEDAE401C81}"/>
                </a:ext>
              </a:extLst>
            </p:cNvPr>
            <p:cNvGrpSpPr/>
            <p:nvPr/>
          </p:nvGrpSpPr>
          <p:grpSpPr>
            <a:xfrm>
              <a:off x="23576066" y="9211150"/>
              <a:ext cx="4457874" cy="3588834"/>
              <a:chOff x="23576066" y="9211150"/>
              <a:chExt cx="4457874" cy="3588834"/>
            </a:xfrm>
          </p:grpSpPr>
          <p:grpSp>
            <p:nvGrpSpPr>
              <p:cNvPr id="145" name="그룹 144">
                <a:extLst>
                  <a:ext uri="{FF2B5EF4-FFF2-40B4-BE49-F238E27FC236}">
                    <a16:creationId xmlns:a16="http://schemas.microsoft.com/office/drawing/2014/main" id="{269AD71B-8B3C-CEDF-E5A0-71573E07FE58}"/>
                  </a:ext>
                </a:extLst>
              </p:cNvPr>
              <p:cNvGrpSpPr/>
              <p:nvPr/>
            </p:nvGrpSpPr>
            <p:grpSpPr>
              <a:xfrm>
                <a:off x="23576066" y="9648589"/>
                <a:ext cx="4457874" cy="3151395"/>
                <a:chOff x="20092079" y="17825434"/>
                <a:chExt cx="4983955" cy="3427905"/>
              </a:xfrm>
            </p:grpSpPr>
            <p:pic>
              <p:nvPicPr>
                <p:cNvPr id="131" name="그림 130" descr="스크린샷, 라인이(가) 표시된 사진&#10;&#10;AI 생성 콘텐츠는 정확하지 않을 수 있습니다.">
                  <a:extLst>
                    <a:ext uri="{FF2B5EF4-FFF2-40B4-BE49-F238E27FC236}">
                      <a16:creationId xmlns:a16="http://schemas.microsoft.com/office/drawing/2014/main" id="{78F33D95-8EDF-D073-F9CB-FB85E2240059}"/>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0092079" y="17825434"/>
                  <a:ext cx="4983955" cy="3427905"/>
                </a:xfrm>
                <a:prstGeom prst="rect">
                  <a:avLst/>
                </a:prstGeom>
              </p:spPr>
            </p:pic>
            <p:sp>
              <p:nvSpPr>
                <p:cNvPr id="140" name="TextBox 139">
                  <a:extLst>
                    <a:ext uri="{FF2B5EF4-FFF2-40B4-BE49-F238E27FC236}">
                      <a16:creationId xmlns:a16="http://schemas.microsoft.com/office/drawing/2014/main" id="{ED6F1D1D-E293-32E9-0AFA-7FABB7FD2C7A}"/>
                    </a:ext>
                  </a:extLst>
                </p:cNvPr>
                <p:cNvSpPr txBox="1"/>
                <p:nvPr/>
              </p:nvSpPr>
              <p:spPr>
                <a:xfrm>
                  <a:off x="22443034" y="18059085"/>
                  <a:ext cx="1306286" cy="363144"/>
                </a:xfrm>
                <a:prstGeom prst="rect">
                  <a:avLst/>
                </a:prstGeom>
                <a:noFill/>
              </p:spPr>
              <p:txBody>
                <a:bodyPr wrap="square" rtlCol="0">
                  <a:spAutoFit/>
                </a:bodyPr>
                <a:lstStyle/>
                <a:p>
                  <a:r>
                    <a:rPr lang="en-US" altLang="ko-KR" sz="1400" b="1" dirty="0">
                      <a:latin typeface="Calibri" panose="020F0502020204030204" pitchFamily="34" charset="0"/>
                      <a:cs typeface="Calibri" panose="020F0502020204030204" pitchFamily="34" charset="0"/>
                    </a:rPr>
                    <a:t>4-OH-MET</a:t>
                  </a:r>
                  <a:endParaRPr lang="ko-KR" altLang="en-US" sz="1400" b="1" dirty="0">
                    <a:latin typeface="Calibri" panose="020F0502020204030204" pitchFamily="34" charset="0"/>
                    <a:cs typeface="Calibri" panose="020F0502020204030204" pitchFamily="34" charset="0"/>
                  </a:endParaRPr>
                </a:p>
              </p:txBody>
            </p:sp>
          </p:grpSp>
          <p:sp>
            <p:nvSpPr>
              <p:cNvPr id="97" name="TextBox 96">
                <a:extLst>
                  <a:ext uri="{FF2B5EF4-FFF2-40B4-BE49-F238E27FC236}">
                    <a16:creationId xmlns:a16="http://schemas.microsoft.com/office/drawing/2014/main" id="{E1778366-D11B-CC06-07B4-843E0B4C1F84}"/>
                  </a:ext>
                </a:extLst>
              </p:cNvPr>
              <p:cNvSpPr txBox="1"/>
              <p:nvPr/>
            </p:nvSpPr>
            <p:spPr>
              <a:xfrm>
                <a:off x="23905012" y="9211150"/>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B</a:t>
                </a:r>
                <a:endParaRPr lang="ko-KR" altLang="en-US" sz="2800" b="1" dirty="0">
                  <a:latin typeface="Calibri" panose="020F0502020204030204" pitchFamily="34" charset="0"/>
                  <a:cs typeface="Calibri" panose="020F0502020204030204" pitchFamily="34" charset="0"/>
                </a:endParaRPr>
              </a:p>
            </p:txBody>
          </p:sp>
        </p:grpSp>
        <p:grpSp>
          <p:nvGrpSpPr>
            <p:cNvPr id="110" name="그룹 109">
              <a:extLst>
                <a:ext uri="{FF2B5EF4-FFF2-40B4-BE49-F238E27FC236}">
                  <a16:creationId xmlns:a16="http://schemas.microsoft.com/office/drawing/2014/main" id="{278FD979-5C8D-75E3-5FE7-BEF7D05F798F}"/>
                </a:ext>
              </a:extLst>
            </p:cNvPr>
            <p:cNvGrpSpPr/>
            <p:nvPr/>
          </p:nvGrpSpPr>
          <p:grpSpPr>
            <a:xfrm>
              <a:off x="19594399" y="12374160"/>
              <a:ext cx="4238020" cy="3482062"/>
              <a:chOff x="19594399" y="12374160"/>
              <a:chExt cx="4238020" cy="3482062"/>
            </a:xfrm>
          </p:grpSpPr>
          <p:grpSp>
            <p:nvGrpSpPr>
              <p:cNvPr id="146" name="그룹 145">
                <a:extLst>
                  <a:ext uri="{FF2B5EF4-FFF2-40B4-BE49-F238E27FC236}">
                    <a16:creationId xmlns:a16="http://schemas.microsoft.com/office/drawing/2014/main" id="{0F931BE1-1B46-FDC3-C915-9BF954767EA3}"/>
                  </a:ext>
                </a:extLst>
              </p:cNvPr>
              <p:cNvGrpSpPr/>
              <p:nvPr/>
            </p:nvGrpSpPr>
            <p:grpSpPr>
              <a:xfrm>
                <a:off x="19594399" y="12896226"/>
                <a:ext cx="4238020" cy="2959996"/>
                <a:chOff x="20434495" y="21152968"/>
                <a:chExt cx="4818409" cy="3391760"/>
              </a:xfrm>
            </p:grpSpPr>
            <p:pic>
              <p:nvPicPr>
                <p:cNvPr id="135" name="그림 134" descr="스크린샷이(가) 표시된 사진&#10;&#10;AI 생성 콘텐츠는 정확하지 않을 수 있습니다.">
                  <a:extLst>
                    <a:ext uri="{FF2B5EF4-FFF2-40B4-BE49-F238E27FC236}">
                      <a16:creationId xmlns:a16="http://schemas.microsoft.com/office/drawing/2014/main" id="{C034C91A-3443-5FA6-AA06-A76E45DA0C26}"/>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0434495" y="21152968"/>
                  <a:ext cx="4818409" cy="3391760"/>
                </a:xfrm>
                <a:prstGeom prst="rect">
                  <a:avLst/>
                </a:prstGeom>
              </p:spPr>
            </p:pic>
            <p:sp>
              <p:nvSpPr>
                <p:cNvPr id="142" name="TextBox 141">
                  <a:extLst>
                    <a:ext uri="{FF2B5EF4-FFF2-40B4-BE49-F238E27FC236}">
                      <a16:creationId xmlns:a16="http://schemas.microsoft.com/office/drawing/2014/main" id="{41286709-7FAD-C4B8-48A4-D074968F8BC4}"/>
                    </a:ext>
                  </a:extLst>
                </p:cNvPr>
                <p:cNvSpPr txBox="1"/>
                <p:nvPr/>
              </p:nvSpPr>
              <p:spPr>
                <a:xfrm>
                  <a:off x="22576712" y="21325970"/>
                  <a:ext cx="1571212" cy="333716"/>
                </a:xfrm>
                <a:prstGeom prst="rect">
                  <a:avLst/>
                </a:prstGeom>
                <a:noFill/>
              </p:spPr>
              <p:txBody>
                <a:bodyPr wrap="square" rtlCol="0">
                  <a:spAutoFit/>
                </a:bodyPr>
                <a:lstStyle/>
                <a:p>
                  <a:r>
                    <a:rPr lang="en-US" altLang="ko-KR" sz="1400" b="1" dirty="0">
                      <a:latin typeface="Calibri" panose="020F0502020204030204" pitchFamily="34" charset="0"/>
                      <a:cs typeface="Calibri" panose="020F0502020204030204" pitchFamily="34" charset="0"/>
                    </a:rPr>
                    <a:t>5-MeO-2-TMT</a:t>
                  </a:r>
                  <a:endParaRPr lang="ko-KR" altLang="en-US" sz="1400" b="1" dirty="0">
                    <a:latin typeface="Calibri" panose="020F0502020204030204" pitchFamily="34" charset="0"/>
                    <a:cs typeface="Calibri" panose="020F0502020204030204" pitchFamily="34" charset="0"/>
                  </a:endParaRPr>
                </a:p>
              </p:txBody>
            </p:sp>
          </p:grpSp>
          <p:sp>
            <p:nvSpPr>
              <p:cNvPr id="98" name="TextBox 97">
                <a:extLst>
                  <a:ext uri="{FF2B5EF4-FFF2-40B4-BE49-F238E27FC236}">
                    <a16:creationId xmlns:a16="http://schemas.microsoft.com/office/drawing/2014/main" id="{4FAD689D-7EC9-2855-95A9-80E7BC8D3F86}"/>
                  </a:ext>
                </a:extLst>
              </p:cNvPr>
              <p:cNvSpPr txBox="1"/>
              <p:nvPr/>
            </p:nvSpPr>
            <p:spPr>
              <a:xfrm>
                <a:off x="19843712" y="12374160"/>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C</a:t>
                </a:r>
                <a:endParaRPr lang="ko-KR" altLang="en-US" sz="2800" b="1" dirty="0">
                  <a:latin typeface="Calibri" panose="020F0502020204030204" pitchFamily="34" charset="0"/>
                  <a:cs typeface="Calibri" panose="020F0502020204030204" pitchFamily="34" charset="0"/>
                </a:endParaRPr>
              </a:p>
            </p:txBody>
          </p:sp>
        </p:grpSp>
        <p:grpSp>
          <p:nvGrpSpPr>
            <p:cNvPr id="112" name="그룹 111">
              <a:extLst>
                <a:ext uri="{FF2B5EF4-FFF2-40B4-BE49-F238E27FC236}">
                  <a16:creationId xmlns:a16="http://schemas.microsoft.com/office/drawing/2014/main" id="{FC1F5DA4-95FD-EE00-2BA3-9F000904C725}"/>
                </a:ext>
              </a:extLst>
            </p:cNvPr>
            <p:cNvGrpSpPr/>
            <p:nvPr/>
          </p:nvGrpSpPr>
          <p:grpSpPr>
            <a:xfrm>
              <a:off x="23716971" y="12374160"/>
              <a:ext cx="4183529" cy="3398788"/>
              <a:chOff x="23716971" y="12374160"/>
              <a:chExt cx="4183529" cy="3398788"/>
            </a:xfrm>
          </p:grpSpPr>
          <p:grpSp>
            <p:nvGrpSpPr>
              <p:cNvPr id="147" name="그룹 146">
                <a:extLst>
                  <a:ext uri="{FF2B5EF4-FFF2-40B4-BE49-F238E27FC236}">
                    <a16:creationId xmlns:a16="http://schemas.microsoft.com/office/drawing/2014/main" id="{C2CFE890-9A67-4421-9FC4-08AFA4449FF0}"/>
                  </a:ext>
                </a:extLst>
              </p:cNvPr>
              <p:cNvGrpSpPr/>
              <p:nvPr/>
            </p:nvGrpSpPr>
            <p:grpSpPr>
              <a:xfrm>
                <a:off x="23716971" y="12863047"/>
                <a:ext cx="4183529" cy="2909901"/>
                <a:chOff x="20173401" y="25016839"/>
                <a:chExt cx="5493896" cy="3862797"/>
              </a:xfrm>
            </p:grpSpPr>
            <p:pic>
              <p:nvPicPr>
                <p:cNvPr id="138" name="그림 137" descr="스크린샷, 라인이(가) 표시된 사진&#10;&#10;AI 생성 콘텐츠는 정확하지 않을 수 있습니다.">
                  <a:extLst>
                    <a:ext uri="{FF2B5EF4-FFF2-40B4-BE49-F238E27FC236}">
                      <a16:creationId xmlns:a16="http://schemas.microsoft.com/office/drawing/2014/main" id="{070EA897-2A1E-D5B2-3FC4-783B99A088A0}"/>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0173401" y="25016839"/>
                  <a:ext cx="5493896" cy="3862797"/>
                </a:xfrm>
                <a:prstGeom prst="rect">
                  <a:avLst/>
                </a:prstGeom>
              </p:spPr>
            </p:pic>
            <p:sp>
              <p:nvSpPr>
                <p:cNvPr id="143" name="TextBox 142">
                  <a:extLst>
                    <a:ext uri="{FF2B5EF4-FFF2-40B4-BE49-F238E27FC236}">
                      <a16:creationId xmlns:a16="http://schemas.microsoft.com/office/drawing/2014/main" id="{6160FF2D-B775-187B-5091-BC303675E32B}"/>
                    </a:ext>
                  </a:extLst>
                </p:cNvPr>
                <p:cNvSpPr txBox="1"/>
                <p:nvPr/>
              </p:nvSpPr>
              <p:spPr>
                <a:xfrm>
                  <a:off x="22726083" y="25164387"/>
                  <a:ext cx="1614030" cy="300589"/>
                </a:xfrm>
                <a:prstGeom prst="rect">
                  <a:avLst/>
                </a:prstGeom>
                <a:noFill/>
              </p:spPr>
              <p:txBody>
                <a:bodyPr wrap="square" rtlCol="0">
                  <a:spAutoFit/>
                </a:bodyPr>
                <a:lstStyle/>
                <a:p>
                  <a:r>
                    <a:rPr lang="en-US" altLang="ko-KR" sz="1400" b="1" dirty="0">
                      <a:latin typeface="Calibri" panose="020F0502020204030204" pitchFamily="34" charset="0"/>
                      <a:cs typeface="Calibri" panose="020F0502020204030204" pitchFamily="34" charset="0"/>
                    </a:rPr>
                    <a:t>4-AcO-DART</a:t>
                  </a:r>
                  <a:endParaRPr lang="ko-KR" altLang="en-US" sz="1400" b="1" dirty="0">
                    <a:latin typeface="Calibri" panose="020F0502020204030204" pitchFamily="34" charset="0"/>
                    <a:cs typeface="Calibri" panose="020F0502020204030204" pitchFamily="34" charset="0"/>
                  </a:endParaRPr>
                </a:p>
              </p:txBody>
            </p:sp>
          </p:grpSp>
          <p:sp>
            <p:nvSpPr>
              <p:cNvPr id="105" name="TextBox 104">
                <a:extLst>
                  <a:ext uri="{FF2B5EF4-FFF2-40B4-BE49-F238E27FC236}">
                    <a16:creationId xmlns:a16="http://schemas.microsoft.com/office/drawing/2014/main" id="{378FB29B-5D24-8EB2-D167-B09179B36F56}"/>
                  </a:ext>
                </a:extLst>
              </p:cNvPr>
              <p:cNvSpPr txBox="1"/>
              <p:nvPr/>
            </p:nvSpPr>
            <p:spPr>
              <a:xfrm>
                <a:off x="23916519" y="12374160"/>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D</a:t>
                </a:r>
                <a:endParaRPr lang="ko-KR" altLang="en-US" sz="2800" b="1" dirty="0">
                  <a:latin typeface="Calibri" panose="020F0502020204030204" pitchFamily="34" charset="0"/>
                  <a:cs typeface="Calibri" panose="020F0502020204030204" pitchFamily="34" charset="0"/>
                </a:endParaRPr>
              </a:p>
            </p:txBody>
          </p:sp>
        </p:grpSp>
      </p:grpSp>
      <p:sp>
        <p:nvSpPr>
          <p:cNvPr id="136" name="TextBox 135">
            <a:extLst>
              <a:ext uri="{FF2B5EF4-FFF2-40B4-BE49-F238E27FC236}">
                <a16:creationId xmlns:a16="http://schemas.microsoft.com/office/drawing/2014/main" id="{D23175B7-D031-061B-69DE-1AED2795AFFE}"/>
              </a:ext>
            </a:extLst>
          </p:cNvPr>
          <p:cNvSpPr txBox="1"/>
          <p:nvPr/>
        </p:nvSpPr>
        <p:spPr>
          <a:xfrm>
            <a:off x="19675533" y="22946209"/>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A</a:t>
            </a:r>
            <a:endParaRPr lang="ko-KR" altLang="en-US" sz="2800" b="1" dirty="0">
              <a:latin typeface="Calibri" panose="020F0502020204030204" pitchFamily="34" charset="0"/>
              <a:cs typeface="Calibri" panose="020F0502020204030204" pitchFamily="34" charset="0"/>
            </a:endParaRPr>
          </a:p>
        </p:txBody>
      </p:sp>
      <p:sp>
        <p:nvSpPr>
          <p:cNvPr id="137" name="TextBox 136">
            <a:extLst>
              <a:ext uri="{FF2B5EF4-FFF2-40B4-BE49-F238E27FC236}">
                <a16:creationId xmlns:a16="http://schemas.microsoft.com/office/drawing/2014/main" id="{51DC90CD-2D18-933D-FD8B-ABB303594A55}"/>
              </a:ext>
            </a:extLst>
          </p:cNvPr>
          <p:cNvSpPr txBox="1"/>
          <p:nvPr/>
        </p:nvSpPr>
        <p:spPr>
          <a:xfrm>
            <a:off x="24202377" y="22925000"/>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B</a:t>
            </a:r>
            <a:endParaRPr lang="ko-KR" altLang="en-US" sz="2800" b="1" dirty="0">
              <a:latin typeface="Calibri" panose="020F0502020204030204" pitchFamily="34" charset="0"/>
              <a:cs typeface="Calibri" panose="020F0502020204030204" pitchFamily="34" charset="0"/>
            </a:endParaRPr>
          </a:p>
        </p:txBody>
      </p:sp>
      <p:sp>
        <p:nvSpPr>
          <p:cNvPr id="141" name="TextBox 140">
            <a:extLst>
              <a:ext uri="{FF2B5EF4-FFF2-40B4-BE49-F238E27FC236}">
                <a16:creationId xmlns:a16="http://schemas.microsoft.com/office/drawing/2014/main" id="{2125476C-6F1E-FABB-179F-AFBA59B39595}"/>
              </a:ext>
            </a:extLst>
          </p:cNvPr>
          <p:cNvSpPr txBox="1"/>
          <p:nvPr/>
        </p:nvSpPr>
        <p:spPr>
          <a:xfrm>
            <a:off x="19909758" y="26413154"/>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C</a:t>
            </a:r>
            <a:endParaRPr lang="ko-KR" altLang="en-US" sz="2800" b="1" dirty="0">
              <a:latin typeface="Calibri" panose="020F0502020204030204" pitchFamily="34" charset="0"/>
              <a:cs typeface="Calibri" panose="020F0502020204030204" pitchFamily="34" charset="0"/>
            </a:endParaRPr>
          </a:p>
        </p:txBody>
      </p:sp>
      <p:sp>
        <p:nvSpPr>
          <p:cNvPr id="148" name="TextBox 147">
            <a:extLst>
              <a:ext uri="{FF2B5EF4-FFF2-40B4-BE49-F238E27FC236}">
                <a16:creationId xmlns:a16="http://schemas.microsoft.com/office/drawing/2014/main" id="{915234E2-BD22-373A-BF32-515EE4EC8F97}"/>
              </a:ext>
            </a:extLst>
          </p:cNvPr>
          <p:cNvSpPr txBox="1"/>
          <p:nvPr/>
        </p:nvSpPr>
        <p:spPr>
          <a:xfrm>
            <a:off x="24211626" y="26413154"/>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D</a:t>
            </a:r>
            <a:endParaRPr lang="ko-KR" altLang="en-US" sz="2800" b="1" dirty="0">
              <a:latin typeface="Calibri" panose="020F0502020204030204" pitchFamily="34" charset="0"/>
              <a:cs typeface="Calibri" panose="020F0502020204030204" pitchFamily="34" charset="0"/>
            </a:endParaRPr>
          </a:p>
        </p:txBody>
      </p:sp>
      <p:sp>
        <p:nvSpPr>
          <p:cNvPr id="153" name="TextBox 152">
            <a:extLst>
              <a:ext uri="{FF2B5EF4-FFF2-40B4-BE49-F238E27FC236}">
                <a16:creationId xmlns:a16="http://schemas.microsoft.com/office/drawing/2014/main" id="{05C5451C-AABA-C717-E765-65AC49EE20F1}"/>
              </a:ext>
            </a:extLst>
          </p:cNvPr>
          <p:cNvSpPr txBox="1"/>
          <p:nvPr/>
        </p:nvSpPr>
        <p:spPr>
          <a:xfrm>
            <a:off x="28831514" y="21590046"/>
            <a:ext cx="8936387" cy="1173655"/>
          </a:xfrm>
          <a:prstGeom prst="rect">
            <a:avLst/>
          </a:prstGeom>
          <a:noFill/>
        </p:spPr>
        <p:txBody>
          <a:bodyPr wrap="square" rtlCol="0">
            <a:spAutoFit/>
          </a:bodyPr>
          <a:lstStyle/>
          <a:p>
            <a:pPr marL="1322137" indent="-1322137" algn="just" latinLnBrk="1">
              <a:lnSpc>
                <a:spcPct val="150000"/>
              </a:lnSpc>
            </a:pPr>
            <a:r>
              <a:rPr kumimoji="1" lang="en-US" altLang="ko-KR" sz="1650" b="1" dirty="0">
                <a:solidFill>
                  <a:srgbClr val="000000"/>
                </a:solidFill>
                <a:latin typeface="Calibri" panose="020F0502020204030204" pitchFamily="34" charset="0"/>
                <a:ea typeface="굴림" pitchFamily="50" charset="-127"/>
                <a:cs typeface="Calibri" panose="020F0502020204030204" pitchFamily="34" charset="0"/>
              </a:rPr>
              <a:t>Figure 4. </a:t>
            </a:r>
            <a:r>
              <a:rPr lang="en-US" altLang="ko-KR" sz="1650" b="1" dirty="0">
                <a:latin typeface="Calibri" panose="020F0502020204030204" pitchFamily="34" charset="0"/>
                <a:cs typeface="Calibri" panose="020F0502020204030204" pitchFamily="34" charset="0"/>
              </a:rPr>
              <a:t>Effects of psilocybin on GABA</a:t>
            </a:r>
            <a:r>
              <a:rPr lang="ko-KR" altLang="en-US" sz="1650" b="1" dirty="0">
                <a:latin typeface="Calibri" panose="020F0502020204030204" pitchFamily="34" charset="0"/>
                <a:cs typeface="Calibri" panose="020F0502020204030204" pitchFamily="34" charset="0"/>
              </a:rPr>
              <a:t> </a:t>
            </a:r>
            <a:r>
              <a:rPr lang="en-US" altLang="ko-KR" sz="1650" b="1" dirty="0">
                <a:latin typeface="Calibri" panose="020F0502020204030204" pitchFamily="34" charset="0"/>
                <a:cs typeface="Calibri" panose="020F0502020204030204" pitchFamily="34" charset="0"/>
              </a:rPr>
              <a:t>release in the Astrocyte</a:t>
            </a:r>
            <a:endParaRPr kumimoji="1" lang="en-US" altLang="ko-KR" sz="1650" b="1" dirty="0">
              <a:solidFill>
                <a:srgbClr val="000000"/>
              </a:solidFill>
              <a:latin typeface="Calibri" panose="020F0502020204030204" pitchFamily="34" charset="0"/>
              <a:ea typeface="굴림" pitchFamily="50" charset="-127"/>
              <a:cs typeface="Calibri" panose="020F0502020204030204" pitchFamily="34" charset="0"/>
            </a:endParaRPr>
          </a:p>
          <a:p>
            <a:pPr marL="1322137" indent="-1322137" algn="just" latinLnBrk="1">
              <a:lnSpc>
                <a:spcPct val="150000"/>
              </a:lnSpc>
            </a:pPr>
            <a:r>
              <a:rPr lang="en-US" altLang="ko-KR" sz="1600" dirty="0">
                <a:latin typeface="Calibri" panose="020F0502020204030204" pitchFamily="34" charset="0"/>
                <a:cs typeface="Calibri" panose="020F0502020204030204" pitchFamily="34" charset="0"/>
              </a:rPr>
              <a:t>A : Effects of psilocybin and saline on intensity of GFAP positive pixels</a:t>
            </a:r>
          </a:p>
          <a:p>
            <a:pPr marL="1322137" indent="-1322137" algn="just" latinLnBrk="1">
              <a:lnSpc>
                <a:spcPct val="150000"/>
              </a:lnSpc>
            </a:pPr>
            <a:r>
              <a:rPr kumimoji="1" lang="en-US" altLang="ko-KR" sz="1600" dirty="0">
                <a:latin typeface="Calibri" panose="020F0502020204030204" pitchFamily="34" charset="0"/>
                <a:ea typeface="굴림" pitchFamily="50" charset="-127"/>
                <a:cs typeface="Calibri" panose="020F0502020204030204" pitchFamily="34" charset="0"/>
              </a:rPr>
              <a:t>B : </a:t>
            </a:r>
            <a:r>
              <a:rPr lang="en-US" altLang="ko-KR" sz="1600" dirty="0">
                <a:latin typeface="Calibri" panose="020F0502020204030204" pitchFamily="34" charset="0"/>
                <a:cs typeface="Calibri" panose="020F0502020204030204" pitchFamily="34" charset="0"/>
              </a:rPr>
              <a:t>Effects of psilocybin and saline on intensity of GAD67 positive pixels</a:t>
            </a:r>
          </a:p>
        </p:txBody>
      </p:sp>
      <p:grpSp>
        <p:nvGrpSpPr>
          <p:cNvPr id="157" name="그룹 156">
            <a:extLst>
              <a:ext uri="{FF2B5EF4-FFF2-40B4-BE49-F238E27FC236}">
                <a16:creationId xmlns:a16="http://schemas.microsoft.com/office/drawing/2014/main" id="{953E0796-D2DC-9C2E-EF43-C9F333F84117}"/>
              </a:ext>
            </a:extLst>
          </p:cNvPr>
          <p:cNvGrpSpPr/>
          <p:nvPr/>
        </p:nvGrpSpPr>
        <p:grpSpPr>
          <a:xfrm>
            <a:off x="35790566" y="13762775"/>
            <a:ext cx="3439148" cy="2703262"/>
            <a:chOff x="37039516" y="13114526"/>
            <a:chExt cx="3157505" cy="2373840"/>
          </a:xfrm>
        </p:grpSpPr>
        <p:pic>
          <p:nvPicPr>
            <p:cNvPr id="155" name="그림 154" descr="스크린샷, 블랙, 어둠이(가) 표시된 사진&#10;&#10;AI 생성 콘텐츠는 정확하지 않을 수 있습니다.">
              <a:extLst>
                <a:ext uri="{FF2B5EF4-FFF2-40B4-BE49-F238E27FC236}">
                  <a16:creationId xmlns:a16="http://schemas.microsoft.com/office/drawing/2014/main" id="{BBE166EC-9F46-7CBD-719A-81B423E67A4B}"/>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7430061" y="13114526"/>
              <a:ext cx="2766960" cy="2373840"/>
            </a:xfrm>
            <a:prstGeom prst="rect">
              <a:avLst/>
            </a:prstGeom>
          </p:spPr>
        </p:pic>
        <p:sp>
          <p:nvSpPr>
            <p:cNvPr id="156" name="TextBox 155">
              <a:extLst>
                <a:ext uri="{FF2B5EF4-FFF2-40B4-BE49-F238E27FC236}">
                  <a16:creationId xmlns:a16="http://schemas.microsoft.com/office/drawing/2014/main" id="{A50403D0-62DC-9EE4-61E5-5229ECC8A9E7}"/>
                </a:ext>
              </a:extLst>
            </p:cNvPr>
            <p:cNvSpPr txBox="1"/>
            <p:nvPr/>
          </p:nvSpPr>
          <p:spPr>
            <a:xfrm rot="10800000">
              <a:off x="37039516" y="13516833"/>
              <a:ext cx="461665" cy="1295519"/>
            </a:xfrm>
            <a:prstGeom prst="rect">
              <a:avLst/>
            </a:prstGeom>
            <a:noFill/>
          </p:spPr>
          <p:txBody>
            <a:bodyPr vert="eaVert" wrap="square" rtlCol="0">
              <a:spAutoFit/>
            </a:bodyPr>
            <a:lstStyle/>
            <a:p>
              <a:r>
                <a:rPr lang="en-US" altLang="ko-KR" b="1" dirty="0">
                  <a:latin typeface="Calibri" panose="020F0502020204030204" pitchFamily="34" charset="0"/>
                  <a:cs typeface="Calibri" panose="020F0502020204030204" pitchFamily="34" charset="0"/>
                </a:rPr>
                <a:t>GABA/GFAP</a:t>
              </a:r>
              <a:endParaRPr lang="ko-KR" altLang="en-US" b="1" dirty="0">
                <a:latin typeface="Calibri" panose="020F0502020204030204" pitchFamily="34" charset="0"/>
                <a:cs typeface="Calibri" panose="020F0502020204030204" pitchFamily="34" charset="0"/>
              </a:endParaRPr>
            </a:p>
          </p:txBody>
        </p:sp>
      </p:grpSp>
      <p:grpSp>
        <p:nvGrpSpPr>
          <p:cNvPr id="161" name="그룹 160">
            <a:extLst>
              <a:ext uri="{FF2B5EF4-FFF2-40B4-BE49-F238E27FC236}">
                <a16:creationId xmlns:a16="http://schemas.microsoft.com/office/drawing/2014/main" id="{9E4A915C-BEEE-3938-F48A-D14F8C52660F}"/>
              </a:ext>
            </a:extLst>
          </p:cNvPr>
          <p:cNvGrpSpPr/>
          <p:nvPr/>
        </p:nvGrpSpPr>
        <p:grpSpPr>
          <a:xfrm>
            <a:off x="35903198" y="18095157"/>
            <a:ext cx="3344146" cy="2813850"/>
            <a:chOff x="36074271" y="17899571"/>
            <a:chExt cx="3996741" cy="2971800"/>
          </a:xfrm>
        </p:grpSpPr>
        <p:pic>
          <p:nvPicPr>
            <p:cNvPr id="159" name="그림 158" descr="스크린샷, 어둠, 블랙이(가) 표시된 사진&#10;&#10;AI 생성 콘텐츠는 정확하지 않을 수 있습니다.">
              <a:extLst>
                <a:ext uri="{FF2B5EF4-FFF2-40B4-BE49-F238E27FC236}">
                  <a16:creationId xmlns:a16="http://schemas.microsoft.com/office/drawing/2014/main" id="{AFCEB6B2-4E76-740F-19E3-D876C255F190}"/>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6508662" y="17899571"/>
              <a:ext cx="3562350" cy="2971800"/>
            </a:xfrm>
            <a:prstGeom prst="rect">
              <a:avLst/>
            </a:prstGeom>
          </p:spPr>
        </p:pic>
        <p:sp>
          <p:nvSpPr>
            <p:cNvPr id="160" name="TextBox 159">
              <a:extLst>
                <a:ext uri="{FF2B5EF4-FFF2-40B4-BE49-F238E27FC236}">
                  <a16:creationId xmlns:a16="http://schemas.microsoft.com/office/drawing/2014/main" id="{F3FF2AAB-617A-4044-7706-53C4CC91485F}"/>
                </a:ext>
              </a:extLst>
            </p:cNvPr>
            <p:cNvSpPr txBox="1"/>
            <p:nvPr/>
          </p:nvSpPr>
          <p:spPr>
            <a:xfrm rot="10800000">
              <a:off x="36074271" y="17954539"/>
              <a:ext cx="536244" cy="2140140"/>
            </a:xfrm>
            <a:prstGeom prst="rect">
              <a:avLst/>
            </a:prstGeom>
            <a:noFill/>
          </p:spPr>
          <p:txBody>
            <a:bodyPr vert="eaVert" wrap="square" rtlCol="0">
              <a:spAutoFit/>
            </a:bodyPr>
            <a:lstStyle/>
            <a:p>
              <a:r>
                <a:rPr lang="en-US" altLang="ko-KR" b="1" dirty="0">
                  <a:latin typeface="Calibri" panose="020F0502020204030204" pitchFamily="34" charset="0"/>
                  <a:cs typeface="Calibri" panose="020F0502020204030204" pitchFamily="34" charset="0"/>
                </a:rPr>
                <a:t>GABA/GAD67</a:t>
              </a:r>
              <a:endParaRPr lang="ko-KR" altLang="en-US" b="1" dirty="0">
                <a:latin typeface="Calibri" panose="020F0502020204030204" pitchFamily="34" charset="0"/>
                <a:cs typeface="Calibri" panose="020F0502020204030204" pitchFamily="34" charset="0"/>
              </a:endParaRPr>
            </a:p>
          </p:txBody>
        </p:sp>
      </p:grpSp>
      <p:sp>
        <p:nvSpPr>
          <p:cNvPr id="163" name="TextBox 162">
            <a:extLst>
              <a:ext uri="{FF2B5EF4-FFF2-40B4-BE49-F238E27FC236}">
                <a16:creationId xmlns:a16="http://schemas.microsoft.com/office/drawing/2014/main" id="{7F35C7FF-CCE4-4BD2-9032-EC512FD3F774}"/>
              </a:ext>
            </a:extLst>
          </p:cNvPr>
          <p:cNvSpPr txBox="1"/>
          <p:nvPr/>
        </p:nvSpPr>
        <p:spPr>
          <a:xfrm>
            <a:off x="28738662" y="12715993"/>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A</a:t>
            </a:r>
            <a:endParaRPr lang="ko-KR" altLang="en-US" sz="2800" b="1" dirty="0">
              <a:latin typeface="Calibri" panose="020F0502020204030204" pitchFamily="34" charset="0"/>
              <a:cs typeface="Calibri" panose="020F0502020204030204" pitchFamily="34" charset="0"/>
            </a:endParaRPr>
          </a:p>
        </p:txBody>
      </p:sp>
      <p:sp>
        <p:nvSpPr>
          <p:cNvPr id="165" name="TextBox 164">
            <a:extLst>
              <a:ext uri="{FF2B5EF4-FFF2-40B4-BE49-F238E27FC236}">
                <a16:creationId xmlns:a16="http://schemas.microsoft.com/office/drawing/2014/main" id="{8B5BABFB-5D50-470F-1AAF-E0EB90695834}"/>
              </a:ext>
            </a:extLst>
          </p:cNvPr>
          <p:cNvSpPr txBox="1"/>
          <p:nvPr/>
        </p:nvSpPr>
        <p:spPr>
          <a:xfrm>
            <a:off x="28765777" y="24260102"/>
            <a:ext cx="10276532" cy="5689314"/>
          </a:xfrm>
          <a:prstGeom prst="rect">
            <a:avLst/>
          </a:prstGeom>
          <a:noFill/>
        </p:spPr>
        <p:txBody>
          <a:bodyPr wrap="square" rtlCol="0">
            <a:spAutoFit/>
          </a:bodyPr>
          <a:lstStyle/>
          <a:p>
            <a:pPr algn="just">
              <a:lnSpc>
                <a:spcPct val="150000"/>
              </a:lnSpc>
            </a:pPr>
            <a:r>
              <a:rPr lang="en-US" altLang="ko-KR" sz="2450" dirty="0">
                <a:latin typeface="Calibri" panose="020F0502020204030204" pitchFamily="34" charset="0"/>
                <a:cs typeface="Calibri" panose="020F0502020204030204" pitchFamily="34" charset="0"/>
              </a:rPr>
              <a:t>Our study shows that psilocybin and certain substituted tryptamines (4-OH-MET, 4-Aco-DALT) induce psilocybin-like discriminative stimulus effects and increase </a:t>
            </a:r>
            <a:r>
              <a:rPr lang="en-US" altLang="ko-KR" sz="2450" dirty="0" err="1">
                <a:latin typeface="Calibri" panose="020F0502020204030204" pitchFamily="34" charset="0"/>
                <a:cs typeface="Calibri" panose="020F0502020204030204" pitchFamily="34" charset="0"/>
              </a:rPr>
              <a:t>NAc</a:t>
            </a:r>
            <a:r>
              <a:rPr lang="en-US" altLang="ko-KR" sz="2450" dirty="0">
                <a:latin typeface="Calibri" panose="020F0502020204030204" pitchFamily="34" charset="0"/>
                <a:cs typeface="Calibri" panose="020F0502020204030204" pitchFamily="34" charset="0"/>
              </a:rPr>
              <a:t> neuronal activity. These effects are accompanied by reduced extracellular GABA levels, suggesting that decreased GABAergic tone contributes to </a:t>
            </a:r>
            <a:r>
              <a:rPr lang="en-US" altLang="ko-KR" sz="2450" dirty="0" err="1">
                <a:latin typeface="Calibri" panose="020F0502020204030204" pitchFamily="34" charset="0"/>
                <a:cs typeface="Calibri" panose="020F0502020204030204" pitchFamily="34" charset="0"/>
              </a:rPr>
              <a:t>NAc</a:t>
            </a:r>
            <a:r>
              <a:rPr lang="en-US" altLang="ko-KR" sz="2450" dirty="0">
                <a:latin typeface="Calibri" panose="020F0502020204030204" pitchFamily="34" charset="0"/>
                <a:cs typeface="Calibri" panose="020F0502020204030204" pitchFamily="34" charset="0"/>
              </a:rPr>
              <a:t> activation. In ICC analyses revealed that psilocybin selectively decrease GABA release compared to neurons. This highlights a critical role for astrocytes in modulating GABAergic signaling and mediating psilocybin’s effects on neural circuits. Overall, our findings emphasize the importance of astrocyte-neuron interactions in regulating reward circuitry and subjective drug effects, providing insight into the cellular basis of psychedelic action.</a:t>
            </a:r>
          </a:p>
        </p:txBody>
      </p:sp>
      <p:pic>
        <p:nvPicPr>
          <p:cNvPr id="169" name="그림 168" descr="진균류, 버섯이(가) 표시된 사진&#10;&#10;AI 생성 콘텐츠는 정확하지 않을 수 있습니다.">
            <a:extLst>
              <a:ext uri="{FF2B5EF4-FFF2-40B4-BE49-F238E27FC236}">
                <a16:creationId xmlns:a16="http://schemas.microsoft.com/office/drawing/2014/main" id="{54A87339-4214-465F-0B9F-37D829050776}"/>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8384" y="15665317"/>
            <a:ext cx="3521484" cy="2633036"/>
          </a:xfrm>
          <a:prstGeom prst="rect">
            <a:avLst/>
          </a:prstGeom>
        </p:spPr>
      </p:pic>
      <p:pic>
        <p:nvPicPr>
          <p:cNvPr id="177" name="그림 176">
            <a:extLst>
              <a:ext uri="{FF2B5EF4-FFF2-40B4-BE49-F238E27FC236}">
                <a16:creationId xmlns:a16="http://schemas.microsoft.com/office/drawing/2014/main" id="{48B39603-9A90-A43E-1BBC-5B9F8AF17B56}"/>
              </a:ext>
            </a:extLst>
          </p:cNvPr>
          <p:cNvPicPr>
            <a:picLocks noChangeAspect="1"/>
          </p:cNvPicPr>
          <p:nvPr/>
        </p:nvPicPr>
        <p:blipFill>
          <a:blip r:embed="rId33"/>
          <a:srcRect l="3154"/>
          <a:stretch>
            <a:fillRect/>
          </a:stretch>
        </p:blipFill>
        <p:spPr>
          <a:xfrm>
            <a:off x="28831514" y="17231501"/>
            <a:ext cx="7174719" cy="4101316"/>
          </a:xfrm>
          <a:prstGeom prst="rect">
            <a:avLst/>
          </a:prstGeom>
        </p:spPr>
      </p:pic>
      <p:sp>
        <p:nvSpPr>
          <p:cNvPr id="164" name="TextBox 163">
            <a:extLst>
              <a:ext uri="{FF2B5EF4-FFF2-40B4-BE49-F238E27FC236}">
                <a16:creationId xmlns:a16="http://schemas.microsoft.com/office/drawing/2014/main" id="{5DA7758C-C819-F6BF-92BE-EF3E5C45B0EB}"/>
              </a:ext>
            </a:extLst>
          </p:cNvPr>
          <p:cNvSpPr txBox="1"/>
          <p:nvPr/>
        </p:nvSpPr>
        <p:spPr>
          <a:xfrm>
            <a:off x="28733131" y="17124671"/>
            <a:ext cx="334781" cy="523220"/>
          </a:xfrm>
          <a:prstGeom prst="rect">
            <a:avLst/>
          </a:prstGeom>
          <a:noFill/>
        </p:spPr>
        <p:txBody>
          <a:bodyPr wrap="square" rtlCol="0">
            <a:spAutoFit/>
          </a:bodyPr>
          <a:lstStyle/>
          <a:p>
            <a:r>
              <a:rPr lang="en-US" altLang="ko-KR" sz="2800" b="1" dirty="0">
                <a:latin typeface="Calibri" panose="020F0502020204030204" pitchFamily="34" charset="0"/>
                <a:ea typeface="Cambria" panose="02040503050406030204" pitchFamily="18" charset="0"/>
                <a:cs typeface="Calibri" panose="020F0502020204030204" pitchFamily="34" charset="0"/>
              </a:rPr>
              <a:t>B</a:t>
            </a:r>
            <a:endParaRPr lang="ko-KR" altLang="en-US" sz="2800" b="1" dirty="0">
              <a:latin typeface="Calibri" panose="020F0502020204030204" pitchFamily="34" charset="0"/>
              <a:cs typeface="Calibri" panose="020F0502020204030204" pitchFamily="34" charset="0"/>
            </a:endParaRPr>
          </a:p>
        </p:txBody>
      </p:sp>
      <p:pic>
        <p:nvPicPr>
          <p:cNvPr id="2050" name="Picture 2" descr="엠블렘 2">
            <a:extLst>
              <a:ext uri="{FF2B5EF4-FFF2-40B4-BE49-F238E27FC236}">
                <a16:creationId xmlns:a16="http://schemas.microsoft.com/office/drawing/2014/main" id="{2292E44F-C030-903B-9D51-D4D3D5FA7F5B}"/>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268932" y="1655178"/>
            <a:ext cx="2540656" cy="2520000"/>
          </a:xfrm>
          <a:prstGeom prst="rect">
            <a:avLst/>
          </a:prstGeom>
          <a:noFill/>
          <a:extLst>
            <a:ext uri="{909E8E84-426E-40DD-AFC4-6F175D3DCCD1}">
              <a14:hiddenFill xmlns:a14="http://schemas.microsoft.com/office/drawing/2010/main">
                <a:solidFill>
                  <a:srgbClr val="FFFFFF"/>
                </a:solidFill>
              </a14:hiddenFill>
            </a:ext>
          </a:extLst>
        </p:spPr>
      </p:pic>
      <p:pic>
        <p:nvPicPr>
          <p:cNvPr id="184" name="그림 183" descr="로고, 엠블럼, 상징, 그래픽이(가) 표시된 사진&#10;&#10;AI 생성 콘텐츠는 정확하지 않을 수 있습니다.">
            <a:extLst>
              <a:ext uri="{FF2B5EF4-FFF2-40B4-BE49-F238E27FC236}">
                <a16:creationId xmlns:a16="http://schemas.microsoft.com/office/drawing/2014/main" id="{B88FC819-F7C8-8231-99DF-5E400DA2CE69}"/>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2309571" y="1291378"/>
            <a:ext cx="3240000" cy="3240000"/>
          </a:xfrm>
          <a:prstGeom prst="rect">
            <a:avLst/>
          </a:prstGeom>
        </p:spPr>
      </p:pic>
    </p:spTree>
    <p:extLst>
      <p:ext uri="{BB962C8B-B14F-4D97-AF65-F5344CB8AC3E}">
        <p14:creationId xmlns:p14="http://schemas.microsoft.com/office/powerpoint/2010/main" val="1045990828"/>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21474836470000000000"/>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21474836470000000000"/>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a:ln>
        <a:ln w="19050" cap="flat" cmpd="sng" algn="ctr">
          <a:solidFill>
            <a:schemeClr val="phClr"/>
          </a:solidFill>
          <a:prstDash val="solid"/>
          <a:miter/>
        </a:ln>
        <a:ln w="2540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3458</TotalTime>
  <Words>1370</Words>
  <Application>Microsoft Office PowerPoint</Application>
  <PresentationFormat>사용자 지정</PresentationFormat>
  <Paragraphs>130</Paragraphs>
  <Slides>1</Slides>
  <Notes>1</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맑은 고딕</vt:lpstr>
      <vt:lpstr>Aptos</vt:lpstr>
      <vt:lpstr>Aptos Display</vt:lpstr>
      <vt:lpstr>Arial</vt:lpstr>
      <vt:lpstr>Calibri</vt:lpstr>
      <vt:lpstr>Office 테마</vt:lpstr>
      <vt:lpstr>PowerPoint 프레젠테이션</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수민 강</dc:creator>
  <cp:lastModifiedBy>수민 강</cp:lastModifiedBy>
  <cp:revision>239</cp:revision>
  <cp:lastPrinted>2025-08-21T02:54:55Z</cp:lastPrinted>
  <dcterms:created xsi:type="dcterms:W3CDTF">2024-10-04T05:31:22Z</dcterms:created>
  <dcterms:modified xsi:type="dcterms:W3CDTF">2025-10-13T12:23:34Z</dcterms:modified>
</cp:coreProperties>
</file>