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3"/>
  </p:notesMasterIdLst>
  <p:sldIdLst>
    <p:sldId id="260" r:id="rId2"/>
  </p:sldIdLst>
  <p:sldSz cx="39600188" cy="32399288"/>
  <p:notesSz cx="8488363" cy="12341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199" userDrawn="1">
          <p15:clr>
            <a:srgbClr val="A4A3A4"/>
          </p15:clr>
        </p15:guide>
        <p15:guide id="2" pos="1246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FE2F7"/>
    <a:srgbClr val="F0F8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643"/>
    <p:restoredTop sz="96740"/>
  </p:normalViewPr>
  <p:slideViewPr>
    <p:cSldViewPr snapToGrid="0">
      <p:cViewPr>
        <p:scale>
          <a:sx n="25" d="100"/>
          <a:sy n="25" d="100"/>
        </p:scale>
        <p:origin x="2136" y="18"/>
      </p:cViewPr>
      <p:guideLst>
        <p:guide orient="horz" pos="10199"/>
        <p:guide pos="12466"/>
      </p:guideLst>
    </p:cSldViewPr>
  </p:slid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3678291" cy="619204"/>
          </a:xfrm>
          <a:prstGeom prst="rect">
            <a:avLst/>
          </a:prstGeom>
        </p:spPr>
        <p:txBody>
          <a:bodyPr vert="horz" lIns="119018" tIns="59509" rIns="119018" bIns="59509" rtlCol="0"/>
          <a:lstStyle>
            <a:lvl1pPr algn="l">
              <a:defRPr sz="1600"/>
            </a:lvl1pPr>
          </a:lstStyle>
          <a:p>
            <a:endParaRPr lang="ko-KR" altLang="en-US"/>
          </a:p>
        </p:txBody>
      </p:sp>
      <p:sp>
        <p:nvSpPr>
          <p:cNvPr id="3" name="날짜 개체 틀 2"/>
          <p:cNvSpPr>
            <a:spLocks noGrp="1"/>
          </p:cNvSpPr>
          <p:nvPr>
            <p:ph type="dt" idx="1"/>
          </p:nvPr>
        </p:nvSpPr>
        <p:spPr>
          <a:xfrm>
            <a:off x="4808108" y="0"/>
            <a:ext cx="3678291" cy="619204"/>
          </a:xfrm>
          <a:prstGeom prst="rect">
            <a:avLst/>
          </a:prstGeom>
        </p:spPr>
        <p:txBody>
          <a:bodyPr vert="horz" lIns="119018" tIns="59509" rIns="119018" bIns="59509" rtlCol="0"/>
          <a:lstStyle>
            <a:lvl1pPr algn="r">
              <a:defRPr sz="1600"/>
            </a:lvl1pPr>
          </a:lstStyle>
          <a:p>
            <a:fld id="{C917A8DB-9B57-4A21-8E35-44E11B61C80B}" type="datetimeFigureOut">
              <a:rPr lang="ko-KR" altLang="en-US" smtClean="0"/>
              <a:t>2025-11-28</a:t>
            </a:fld>
            <a:endParaRPr lang="ko-KR" altLang="en-US"/>
          </a:p>
        </p:txBody>
      </p:sp>
      <p:sp>
        <p:nvSpPr>
          <p:cNvPr id="4" name="슬라이드 이미지 개체 틀 3"/>
          <p:cNvSpPr>
            <a:spLocks noGrp="1" noRot="1" noChangeAspect="1"/>
          </p:cNvSpPr>
          <p:nvPr>
            <p:ph type="sldImg" idx="2"/>
          </p:nvPr>
        </p:nvSpPr>
        <p:spPr>
          <a:xfrm>
            <a:off x="1700213" y="1543050"/>
            <a:ext cx="5087937" cy="4164013"/>
          </a:xfrm>
          <a:prstGeom prst="rect">
            <a:avLst/>
          </a:prstGeom>
          <a:noFill/>
          <a:ln w="12700">
            <a:solidFill>
              <a:prstClr val="black"/>
            </a:solidFill>
          </a:ln>
        </p:spPr>
        <p:txBody>
          <a:bodyPr vert="horz" lIns="119018" tIns="59509" rIns="119018" bIns="59509" rtlCol="0" anchor="ctr"/>
          <a:lstStyle/>
          <a:p>
            <a:endParaRPr lang="ko-KR" altLang="en-US"/>
          </a:p>
        </p:txBody>
      </p:sp>
      <p:sp>
        <p:nvSpPr>
          <p:cNvPr id="5" name="슬라이드 노트 개체 틀 4"/>
          <p:cNvSpPr>
            <a:spLocks noGrp="1"/>
          </p:cNvSpPr>
          <p:nvPr>
            <p:ph type="body" sz="quarter" idx="3"/>
          </p:nvPr>
        </p:nvSpPr>
        <p:spPr>
          <a:xfrm>
            <a:off x="848837" y="5939215"/>
            <a:ext cx="6790690" cy="4859357"/>
          </a:xfrm>
          <a:prstGeom prst="rect">
            <a:avLst/>
          </a:prstGeom>
        </p:spPr>
        <p:txBody>
          <a:bodyPr vert="horz" lIns="119018" tIns="59509" rIns="119018" bIns="59509"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11722023"/>
            <a:ext cx="3678291" cy="619203"/>
          </a:xfrm>
          <a:prstGeom prst="rect">
            <a:avLst/>
          </a:prstGeom>
        </p:spPr>
        <p:txBody>
          <a:bodyPr vert="horz" lIns="119018" tIns="59509" rIns="119018" bIns="59509" rtlCol="0" anchor="b"/>
          <a:lstStyle>
            <a:lvl1pPr algn="l">
              <a:defRPr sz="1600"/>
            </a:lvl1pPr>
          </a:lstStyle>
          <a:p>
            <a:endParaRPr lang="ko-KR" altLang="en-US"/>
          </a:p>
        </p:txBody>
      </p:sp>
      <p:sp>
        <p:nvSpPr>
          <p:cNvPr id="7" name="슬라이드 번호 개체 틀 6"/>
          <p:cNvSpPr>
            <a:spLocks noGrp="1"/>
          </p:cNvSpPr>
          <p:nvPr>
            <p:ph type="sldNum" sz="quarter" idx="5"/>
          </p:nvPr>
        </p:nvSpPr>
        <p:spPr>
          <a:xfrm>
            <a:off x="4808108" y="11722023"/>
            <a:ext cx="3678291" cy="619203"/>
          </a:xfrm>
          <a:prstGeom prst="rect">
            <a:avLst/>
          </a:prstGeom>
        </p:spPr>
        <p:txBody>
          <a:bodyPr vert="horz" lIns="119018" tIns="59509" rIns="119018" bIns="59509" rtlCol="0" anchor="b"/>
          <a:lstStyle>
            <a:lvl1pPr algn="r">
              <a:defRPr sz="1600"/>
            </a:lvl1pPr>
          </a:lstStyle>
          <a:p>
            <a:fld id="{063E7481-96F9-4EDB-AB8A-96728347242B}" type="slidenum">
              <a:rPr lang="ko-KR" altLang="en-US" smtClean="0"/>
              <a:t>‹#›</a:t>
            </a:fld>
            <a:endParaRPr lang="ko-KR" altLang="en-US"/>
          </a:p>
        </p:txBody>
      </p:sp>
    </p:spTree>
    <p:extLst>
      <p:ext uri="{BB962C8B-B14F-4D97-AF65-F5344CB8AC3E}">
        <p14:creationId xmlns:p14="http://schemas.microsoft.com/office/powerpoint/2010/main" val="1525358101"/>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2970015" y="5302386"/>
            <a:ext cx="33660160" cy="11279752"/>
          </a:xfrm>
        </p:spPr>
        <p:txBody>
          <a:bodyPr anchor="b"/>
          <a:lstStyle>
            <a:lvl1pPr algn="ctr">
              <a:defRPr sz="21259"/>
            </a:lvl1pPr>
          </a:lstStyle>
          <a:p>
            <a:r>
              <a:rPr lang="ko-KR" altLang="en-US"/>
              <a:t>마스터 제목 스타일 편집</a:t>
            </a:r>
            <a:endParaRPr lang="en-US" dirty="0"/>
          </a:p>
        </p:txBody>
      </p:sp>
      <p:sp>
        <p:nvSpPr>
          <p:cNvPr id="3" name="Subtitle 2"/>
          <p:cNvSpPr>
            <a:spLocks noGrp="1"/>
          </p:cNvSpPr>
          <p:nvPr>
            <p:ph type="subTitle" idx="1"/>
          </p:nvPr>
        </p:nvSpPr>
        <p:spPr>
          <a:xfrm>
            <a:off x="4950024" y="17017128"/>
            <a:ext cx="29700141" cy="7822326"/>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ko-KR" altLang="en-US"/>
              <a:t>클릭하여 마스터 부제목 스타일 편집</a:t>
            </a:r>
            <a:endParaRPr lang="en-US" dirty="0"/>
          </a:p>
        </p:txBody>
      </p:sp>
      <p:sp>
        <p:nvSpPr>
          <p:cNvPr id="4" name="Date Placeholder 3"/>
          <p:cNvSpPr>
            <a:spLocks noGrp="1"/>
          </p:cNvSpPr>
          <p:nvPr>
            <p:ph type="dt" sz="half" idx="10"/>
          </p:nvPr>
        </p:nvSpPr>
        <p:spPr/>
        <p:txBody>
          <a:bodyPr/>
          <a:lstStyle/>
          <a:p>
            <a:fld id="{22069C3E-F16C-4B70-AE9D-6D3EB69C6321}" type="datetimeFigureOut">
              <a:rPr lang="ko-KR" altLang="en-US" smtClean="0"/>
              <a:t>2025-11-28</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760821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22069C3E-F16C-4B70-AE9D-6D3EB69C6321}" type="datetimeFigureOut">
              <a:rPr lang="ko-KR" altLang="en-US" smtClean="0"/>
              <a:t>2025-11-28</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3108921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2701890" y="8077333"/>
            <a:ext cx="34155162" cy="13477201"/>
          </a:xfrm>
        </p:spPr>
        <p:txBody>
          <a:bodyPr anchor="b"/>
          <a:lstStyle>
            <a:lvl1pPr>
              <a:defRPr sz="21259"/>
            </a:lvl1pPr>
          </a:lstStyle>
          <a:p>
            <a:r>
              <a:rPr lang="ko-KR" altLang="en-US"/>
              <a:t>마스터 제목 스타일 편집</a:t>
            </a:r>
            <a:endParaRPr lang="en-US" dirty="0"/>
          </a:p>
        </p:txBody>
      </p:sp>
      <p:sp>
        <p:nvSpPr>
          <p:cNvPr id="3" name="Text Placeholder 2"/>
          <p:cNvSpPr>
            <a:spLocks noGrp="1"/>
          </p:cNvSpPr>
          <p:nvPr>
            <p:ph type="body" idx="1"/>
          </p:nvPr>
        </p:nvSpPr>
        <p:spPr>
          <a:xfrm>
            <a:off x="2701890" y="21682033"/>
            <a:ext cx="34155162" cy="7087342"/>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ko-KR" altLang="en-US"/>
              <a:t>마스터 텍스트 스타일을 편집하려면 클릭</a:t>
            </a:r>
          </a:p>
        </p:txBody>
      </p:sp>
      <p:sp>
        <p:nvSpPr>
          <p:cNvPr id="4" name="Date Placeholder 3"/>
          <p:cNvSpPr>
            <a:spLocks noGrp="1"/>
          </p:cNvSpPr>
          <p:nvPr>
            <p:ph type="dt" sz="half" idx="10"/>
          </p:nvPr>
        </p:nvSpPr>
        <p:spPr/>
        <p:txBody>
          <a:bodyPr/>
          <a:lstStyle/>
          <a:p>
            <a:fld id="{22069C3E-F16C-4B70-AE9D-6D3EB69C6321}" type="datetimeFigureOut">
              <a:rPr lang="ko-KR" altLang="en-US" smtClean="0"/>
              <a:t>2025-11-28</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27243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2722514" y="8624810"/>
            <a:ext cx="16830079" cy="20557051"/>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Content Placeholder 3"/>
          <p:cNvSpPr>
            <a:spLocks noGrp="1"/>
          </p:cNvSpPr>
          <p:nvPr>
            <p:ph sz="half" idx="2"/>
          </p:nvPr>
        </p:nvSpPr>
        <p:spPr>
          <a:xfrm>
            <a:off x="20047597" y="8624810"/>
            <a:ext cx="16830079" cy="20557051"/>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Date Placeholder 4"/>
          <p:cNvSpPr>
            <a:spLocks noGrp="1"/>
          </p:cNvSpPr>
          <p:nvPr>
            <p:ph type="dt" sz="half" idx="10"/>
          </p:nvPr>
        </p:nvSpPr>
        <p:spPr/>
        <p:txBody>
          <a:bodyPr/>
          <a:lstStyle/>
          <a:p>
            <a:fld id="{22069C3E-F16C-4B70-AE9D-6D3EB69C6321}" type="datetimeFigureOut">
              <a:rPr lang="ko-KR" altLang="en-US" smtClean="0"/>
              <a:t>2025-11-28</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1975229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2727671" y="1724969"/>
            <a:ext cx="34155162" cy="6262365"/>
          </a:xfrm>
        </p:spPr>
        <p:txBody>
          <a:bodyPr/>
          <a:lstStyle/>
          <a:p>
            <a:r>
              <a:rPr lang="ko-KR" altLang="en-US"/>
              <a:t>마스터 제목 스타일 편집</a:t>
            </a:r>
            <a:endParaRPr lang="en-US" dirty="0"/>
          </a:p>
        </p:txBody>
      </p:sp>
      <p:sp>
        <p:nvSpPr>
          <p:cNvPr id="3" name="Text Placeholder 2"/>
          <p:cNvSpPr>
            <a:spLocks noGrp="1"/>
          </p:cNvSpPr>
          <p:nvPr>
            <p:ph type="body" idx="1"/>
          </p:nvPr>
        </p:nvSpPr>
        <p:spPr>
          <a:xfrm>
            <a:off x="2727676" y="7942328"/>
            <a:ext cx="16752733" cy="3892412"/>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ko-KR" altLang="en-US"/>
              <a:t>마스터 텍스트 스타일을 편집하려면 클릭</a:t>
            </a:r>
          </a:p>
        </p:txBody>
      </p:sp>
      <p:sp>
        <p:nvSpPr>
          <p:cNvPr id="4" name="Content Placeholder 3"/>
          <p:cNvSpPr>
            <a:spLocks noGrp="1"/>
          </p:cNvSpPr>
          <p:nvPr>
            <p:ph sz="half" idx="2"/>
          </p:nvPr>
        </p:nvSpPr>
        <p:spPr>
          <a:xfrm>
            <a:off x="2727676" y="11834740"/>
            <a:ext cx="16752733" cy="17407120"/>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Text Placeholder 4"/>
          <p:cNvSpPr>
            <a:spLocks noGrp="1"/>
          </p:cNvSpPr>
          <p:nvPr>
            <p:ph type="body" sz="quarter" idx="3"/>
          </p:nvPr>
        </p:nvSpPr>
        <p:spPr>
          <a:xfrm>
            <a:off x="20047599" y="7942328"/>
            <a:ext cx="16835237" cy="3892412"/>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ko-KR" altLang="en-US"/>
              <a:t>마스터 텍스트 스타일을 편집하려면 클릭</a:t>
            </a:r>
          </a:p>
        </p:txBody>
      </p:sp>
      <p:sp>
        <p:nvSpPr>
          <p:cNvPr id="6" name="Content Placeholder 5"/>
          <p:cNvSpPr>
            <a:spLocks noGrp="1"/>
          </p:cNvSpPr>
          <p:nvPr>
            <p:ph sz="quarter" idx="4"/>
          </p:nvPr>
        </p:nvSpPr>
        <p:spPr>
          <a:xfrm>
            <a:off x="20047599" y="11834740"/>
            <a:ext cx="16835237" cy="17407120"/>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7" name="Date Placeholder 6"/>
          <p:cNvSpPr>
            <a:spLocks noGrp="1"/>
          </p:cNvSpPr>
          <p:nvPr>
            <p:ph type="dt" sz="half" idx="10"/>
          </p:nvPr>
        </p:nvSpPr>
        <p:spPr/>
        <p:txBody>
          <a:bodyPr/>
          <a:lstStyle/>
          <a:p>
            <a:fld id="{22069C3E-F16C-4B70-AE9D-6D3EB69C6321}" type="datetimeFigureOut">
              <a:rPr lang="ko-KR" altLang="en-US" smtClean="0"/>
              <a:t>2025-11-28</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3306311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22069C3E-F16C-4B70-AE9D-6D3EB69C6321}" type="datetimeFigureOut">
              <a:rPr lang="ko-KR" altLang="en-US" smtClean="0"/>
              <a:t>2025-11-28</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2607253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069C3E-F16C-4B70-AE9D-6D3EB69C6321}" type="datetimeFigureOut">
              <a:rPr lang="ko-KR" altLang="en-US" smtClean="0"/>
              <a:t>2025-11-28</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4064079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2727671" y="2159952"/>
            <a:ext cx="12772092" cy="7559834"/>
          </a:xfrm>
        </p:spPr>
        <p:txBody>
          <a:bodyPr anchor="b"/>
          <a:lstStyle>
            <a:lvl1pPr>
              <a:defRPr sz="11338"/>
            </a:lvl1pPr>
          </a:lstStyle>
          <a:p>
            <a:r>
              <a:rPr lang="ko-KR" altLang="en-US"/>
              <a:t>마스터 제목 스타일 편집</a:t>
            </a:r>
            <a:endParaRPr lang="en-US" dirty="0"/>
          </a:p>
        </p:txBody>
      </p:sp>
      <p:sp>
        <p:nvSpPr>
          <p:cNvPr id="3" name="Content Placeholder 2"/>
          <p:cNvSpPr>
            <a:spLocks noGrp="1"/>
          </p:cNvSpPr>
          <p:nvPr>
            <p:ph idx="1"/>
          </p:nvPr>
        </p:nvSpPr>
        <p:spPr>
          <a:xfrm>
            <a:off x="16835237" y="4664905"/>
            <a:ext cx="20047596" cy="23024494"/>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Text Placeholder 3"/>
          <p:cNvSpPr>
            <a:spLocks noGrp="1"/>
          </p:cNvSpPr>
          <p:nvPr>
            <p:ph type="body" sz="half" idx="2"/>
          </p:nvPr>
        </p:nvSpPr>
        <p:spPr>
          <a:xfrm>
            <a:off x="2727671" y="9719786"/>
            <a:ext cx="12772092" cy="18007107"/>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22069C3E-F16C-4B70-AE9D-6D3EB69C6321}" type="datetimeFigureOut">
              <a:rPr lang="ko-KR" altLang="en-US" smtClean="0"/>
              <a:t>2025-11-28</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3347929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2727671" y="2159952"/>
            <a:ext cx="12772092" cy="7559834"/>
          </a:xfrm>
        </p:spPr>
        <p:txBody>
          <a:bodyPr anchor="b"/>
          <a:lstStyle>
            <a:lvl1pPr>
              <a:defRPr sz="11338"/>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16835237" y="4664905"/>
            <a:ext cx="20047596" cy="23024494"/>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2727671" y="9719786"/>
            <a:ext cx="12772092" cy="18007107"/>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22069C3E-F16C-4B70-AE9D-6D3EB69C6321}" type="datetimeFigureOut">
              <a:rPr lang="ko-KR" altLang="en-US" smtClean="0"/>
              <a:t>2025-11-28</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243762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22069C3E-F16C-4B70-AE9D-6D3EB69C6321}" type="datetimeFigureOut">
              <a:rPr lang="ko-KR" altLang="en-US" smtClean="0"/>
              <a:t>2025-11-28</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439517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338886" y="1724962"/>
            <a:ext cx="8538790" cy="27456899"/>
          </a:xfrm>
        </p:spPr>
        <p:txBody>
          <a:bodyPr vert="eaVert"/>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2722515" y="1724962"/>
            <a:ext cx="25121369" cy="27456899"/>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22069C3E-F16C-4B70-AE9D-6D3EB69C6321}" type="datetimeFigureOut">
              <a:rPr lang="ko-KR" altLang="en-US" smtClean="0"/>
              <a:t>2025-11-28</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1189606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22513" y="1724969"/>
            <a:ext cx="34155162" cy="6262365"/>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2722513" y="8624810"/>
            <a:ext cx="34155162" cy="20557051"/>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2"/>
          </p:nvPr>
        </p:nvSpPr>
        <p:spPr>
          <a:xfrm>
            <a:off x="2722513" y="30029347"/>
            <a:ext cx="8910043" cy="1724962"/>
          </a:xfrm>
          <a:prstGeom prst="rect">
            <a:avLst/>
          </a:prstGeom>
        </p:spPr>
        <p:txBody>
          <a:bodyPr vert="horz" lIns="91440" tIns="45720" rIns="91440" bIns="45720" rtlCol="0" anchor="ctr"/>
          <a:lstStyle>
            <a:lvl1pPr algn="l">
              <a:defRPr sz="4252">
                <a:solidFill>
                  <a:schemeClr val="tx1">
                    <a:tint val="82000"/>
                  </a:schemeClr>
                </a:solidFill>
              </a:defRPr>
            </a:lvl1pPr>
          </a:lstStyle>
          <a:p>
            <a:fld id="{22069C3E-F16C-4B70-AE9D-6D3EB69C6321}" type="datetimeFigureOut">
              <a:rPr lang="ko-KR" altLang="en-US" smtClean="0"/>
              <a:t>2025-11-28</a:t>
            </a:fld>
            <a:endParaRPr lang="ko-KR" altLang="en-US"/>
          </a:p>
        </p:txBody>
      </p:sp>
      <p:sp>
        <p:nvSpPr>
          <p:cNvPr id="5" name="Footer Placeholder 4"/>
          <p:cNvSpPr>
            <a:spLocks noGrp="1"/>
          </p:cNvSpPr>
          <p:nvPr>
            <p:ph type="ftr" sz="quarter" idx="3"/>
          </p:nvPr>
        </p:nvSpPr>
        <p:spPr>
          <a:xfrm>
            <a:off x="13117562" y="30029347"/>
            <a:ext cx="13365064" cy="1724962"/>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ko-KR" altLang="en-US"/>
          </a:p>
        </p:txBody>
      </p:sp>
      <p:sp>
        <p:nvSpPr>
          <p:cNvPr id="6" name="Slide Number Placeholder 5"/>
          <p:cNvSpPr>
            <a:spLocks noGrp="1"/>
          </p:cNvSpPr>
          <p:nvPr>
            <p:ph type="sldNum" sz="quarter" idx="4"/>
          </p:nvPr>
        </p:nvSpPr>
        <p:spPr>
          <a:xfrm>
            <a:off x="27967632" y="30029347"/>
            <a:ext cx="8910043" cy="1724962"/>
          </a:xfrm>
          <a:prstGeom prst="rect">
            <a:avLst/>
          </a:prstGeom>
        </p:spPr>
        <p:txBody>
          <a:bodyPr vert="horz" lIns="91440" tIns="45720" rIns="91440" bIns="45720" rtlCol="0" anchor="ctr"/>
          <a:lstStyle>
            <a:lvl1pPr algn="r">
              <a:defRPr sz="4252">
                <a:solidFill>
                  <a:schemeClr val="tx1">
                    <a:tint val="82000"/>
                  </a:schemeClr>
                </a:solidFill>
              </a:defRPr>
            </a:lvl1p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278278471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239902" rtl="0" eaLnBrk="1" latinLnBrk="1"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1"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1"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1"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1"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1"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1"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1"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1"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1"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1" hangingPunct="1">
        <a:defRPr sz="6378" kern="1200">
          <a:solidFill>
            <a:schemeClr val="tx1"/>
          </a:solidFill>
          <a:latin typeface="+mn-lt"/>
          <a:ea typeface="+mn-ea"/>
          <a:cs typeface="+mn-cs"/>
        </a:defRPr>
      </a:lvl1pPr>
      <a:lvl2pPr marL="1619951" algn="l" defTabSz="3239902" rtl="0" eaLnBrk="1" latinLnBrk="1" hangingPunct="1">
        <a:defRPr sz="6378" kern="1200">
          <a:solidFill>
            <a:schemeClr val="tx1"/>
          </a:solidFill>
          <a:latin typeface="+mn-lt"/>
          <a:ea typeface="+mn-ea"/>
          <a:cs typeface="+mn-cs"/>
        </a:defRPr>
      </a:lvl2pPr>
      <a:lvl3pPr marL="3239902" algn="l" defTabSz="3239902" rtl="0" eaLnBrk="1" latinLnBrk="1" hangingPunct="1">
        <a:defRPr sz="6378" kern="1200">
          <a:solidFill>
            <a:schemeClr val="tx1"/>
          </a:solidFill>
          <a:latin typeface="+mn-lt"/>
          <a:ea typeface="+mn-ea"/>
          <a:cs typeface="+mn-cs"/>
        </a:defRPr>
      </a:lvl3pPr>
      <a:lvl4pPr marL="4859853" algn="l" defTabSz="3239902" rtl="0" eaLnBrk="1" latinLnBrk="1" hangingPunct="1">
        <a:defRPr sz="6378" kern="1200">
          <a:solidFill>
            <a:schemeClr val="tx1"/>
          </a:solidFill>
          <a:latin typeface="+mn-lt"/>
          <a:ea typeface="+mn-ea"/>
          <a:cs typeface="+mn-cs"/>
        </a:defRPr>
      </a:lvl4pPr>
      <a:lvl5pPr marL="6479804" algn="l" defTabSz="3239902" rtl="0" eaLnBrk="1" latinLnBrk="1" hangingPunct="1">
        <a:defRPr sz="6378" kern="1200">
          <a:solidFill>
            <a:schemeClr val="tx1"/>
          </a:solidFill>
          <a:latin typeface="+mn-lt"/>
          <a:ea typeface="+mn-ea"/>
          <a:cs typeface="+mn-cs"/>
        </a:defRPr>
      </a:lvl5pPr>
      <a:lvl6pPr marL="8099755" algn="l" defTabSz="3239902" rtl="0" eaLnBrk="1" latinLnBrk="1" hangingPunct="1">
        <a:defRPr sz="6378" kern="1200">
          <a:solidFill>
            <a:schemeClr val="tx1"/>
          </a:solidFill>
          <a:latin typeface="+mn-lt"/>
          <a:ea typeface="+mn-ea"/>
          <a:cs typeface="+mn-cs"/>
        </a:defRPr>
      </a:lvl6pPr>
      <a:lvl7pPr marL="9719706" algn="l" defTabSz="3239902" rtl="0" eaLnBrk="1" latinLnBrk="1" hangingPunct="1">
        <a:defRPr sz="6378" kern="1200">
          <a:solidFill>
            <a:schemeClr val="tx1"/>
          </a:solidFill>
          <a:latin typeface="+mn-lt"/>
          <a:ea typeface="+mn-ea"/>
          <a:cs typeface="+mn-cs"/>
        </a:defRPr>
      </a:lvl7pPr>
      <a:lvl8pPr marL="11339657" algn="l" defTabSz="3239902" rtl="0" eaLnBrk="1" latinLnBrk="1" hangingPunct="1">
        <a:defRPr sz="6378" kern="1200">
          <a:solidFill>
            <a:schemeClr val="tx1"/>
          </a:solidFill>
          <a:latin typeface="+mn-lt"/>
          <a:ea typeface="+mn-ea"/>
          <a:cs typeface="+mn-cs"/>
        </a:defRPr>
      </a:lvl8pPr>
      <a:lvl9pPr marL="12959608" algn="l" defTabSz="3239902" rtl="0" eaLnBrk="1" latinLnBrk="1"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488994" y="7868"/>
            <a:ext cx="30622201" cy="1192699"/>
          </a:xfrm>
          <a:prstGeom prst="rect">
            <a:avLst/>
          </a:prstGeom>
          <a:noFill/>
        </p:spPr>
        <p:txBody>
          <a:bodyPr wrap="square">
            <a:spAutoFit/>
          </a:bodyPr>
          <a:lstStyle/>
          <a:p>
            <a:pPr algn="ctr" latinLnBrk="1">
              <a:lnSpc>
                <a:spcPct val="150000"/>
              </a:lnSpc>
              <a:defRPr lang="ko-KR" altLang="en-US"/>
            </a:pPr>
            <a:r>
              <a:rPr lang="en-US" altLang="ko-KR" sz="5400" b="1" kern="0" dirty="0">
                <a:solidFill>
                  <a:schemeClr val="tx1">
                    <a:lumMod val="75000"/>
                    <a:lumOff val="25000"/>
                  </a:schemeClr>
                </a:solidFill>
                <a:effectLst>
                  <a:outerShdw blurRad="38100" dist="38100" dir="2700000" algn="tl">
                    <a:srgbClr val="000000">
                      <a:alpha val="43140"/>
                    </a:srgbClr>
                  </a:outerShdw>
                </a:effectLst>
                <a:latin typeface="Amasis MT Pro Medium"/>
                <a:ea typeface="Yu Gothic UI Semibold"/>
                <a:cs typeface="Times New Roman"/>
              </a:rPr>
              <a:t>Discriminative Stimulus Properties of New psychoactive substances in Mice</a:t>
            </a:r>
            <a:endParaRPr lang="en-US" altLang="ko-KR" sz="5400" b="1" kern="0" dirty="0">
              <a:solidFill>
                <a:schemeClr val="tx1">
                  <a:lumMod val="75000"/>
                  <a:lumOff val="25000"/>
                </a:schemeClr>
              </a:solidFill>
              <a:effectLst>
                <a:outerShdw blurRad="38100" dist="38100" dir="2700000" algn="tl" rotWithShape="0">
                  <a:srgbClr val="000000">
                    <a:alpha val="40000"/>
                  </a:srgbClr>
                </a:outerShdw>
              </a:effectLst>
              <a:latin typeface="Amasis MT Pro Medium"/>
              <a:ea typeface="Yu Gothic UI Semibold"/>
              <a:cs typeface="Times New Roman"/>
            </a:endParaRPr>
          </a:p>
        </p:txBody>
      </p:sp>
      <p:sp>
        <p:nvSpPr>
          <p:cNvPr id="10" name="TextBox 9"/>
          <p:cNvSpPr txBox="1"/>
          <p:nvPr/>
        </p:nvSpPr>
        <p:spPr>
          <a:xfrm>
            <a:off x="6439057" y="1043161"/>
            <a:ext cx="26549040" cy="3177537"/>
          </a:xfrm>
          <a:prstGeom prst="rect">
            <a:avLst/>
          </a:prstGeom>
          <a:noFill/>
        </p:spPr>
        <p:txBody>
          <a:bodyPr wrap="square">
            <a:spAutoFit/>
          </a:bodyPr>
          <a:lstStyle/>
          <a:p>
            <a:pPr algn="ctr" latinLnBrk="0">
              <a:lnSpc>
                <a:spcPct val="150000"/>
              </a:lnSpc>
              <a:defRPr lang="ko-KR" altLang="en-US"/>
            </a:pPr>
            <a:r>
              <a:rPr lang="en-US" altLang="ko-KR" sz="3600" b="1" kern="100" dirty="0">
                <a:solidFill>
                  <a:schemeClr val="tx1">
                    <a:lumMod val="75000"/>
                    <a:lumOff val="25000"/>
                  </a:schemeClr>
                </a:solidFill>
                <a:latin typeface="Amasis MT Pro Medium" panose="02040604050005020304" pitchFamily="18" charset="0"/>
                <a:ea typeface="맑은 고딕"/>
                <a:cs typeface="Times New Roman"/>
              </a:rPr>
              <a:t>Su min Kang</a:t>
            </a:r>
            <a:r>
              <a:rPr lang="en-US" altLang="ko-KR" sz="3600" b="1" kern="100" baseline="30000" dirty="0">
                <a:solidFill>
                  <a:schemeClr val="tx1">
                    <a:lumMod val="75000"/>
                    <a:lumOff val="25000"/>
                  </a:schemeClr>
                </a:solidFill>
                <a:latin typeface="Amasis MT Pro Medium" panose="02040604050005020304" pitchFamily="18" charset="0"/>
                <a:ea typeface="맑은 고딕"/>
                <a:cs typeface="Times New Roman"/>
              </a:rPr>
              <a:t>1,2,#</a:t>
            </a:r>
            <a:r>
              <a:rPr lang="en-US" altLang="ko-KR" sz="3600" b="1" kern="100" dirty="0">
                <a:solidFill>
                  <a:schemeClr val="tx1">
                    <a:lumMod val="75000"/>
                    <a:lumOff val="25000"/>
                  </a:schemeClr>
                </a:solidFill>
                <a:latin typeface="Amasis MT Pro Medium" panose="02040604050005020304" pitchFamily="18" charset="0"/>
                <a:ea typeface="맑은 고딕"/>
                <a:cs typeface="Times New Roman"/>
              </a:rPr>
              <a:t>, Min Jin Oh</a:t>
            </a:r>
            <a:r>
              <a:rPr lang="en-US" altLang="ko-KR" sz="3600" b="1" kern="100" baseline="30000" dirty="0">
                <a:solidFill>
                  <a:schemeClr val="tx1">
                    <a:lumMod val="75000"/>
                    <a:lumOff val="25000"/>
                  </a:schemeClr>
                </a:solidFill>
                <a:latin typeface="Amasis MT Pro Medium" panose="02040604050005020304" pitchFamily="18" charset="0"/>
                <a:ea typeface="맑은 고딕"/>
                <a:cs typeface="Times New Roman"/>
              </a:rPr>
              <a:t>1,3</a:t>
            </a:r>
            <a:r>
              <a:rPr lang="en-US" altLang="ko-KR" sz="3600" b="1" kern="100" dirty="0">
                <a:solidFill>
                  <a:schemeClr val="tx1">
                    <a:lumMod val="75000"/>
                    <a:lumOff val="25000"/>
                  </a:schemeClr>
                </a:solidFill>
                <a:latin typeface="Amasis MT Pro Medium" panose="02040604050005020304" pitchFamily="18" charset="0"/>
                <a:ea typeface="맑은 고딕"/>
                <a:cs typeface="Times New Roman"/>
              </a:rPr>
              <a:t>, </a:t>
            </a:r>
            <a:r>
              <a:rPr lang="en-US" altLang="ko-KR" sz="3600" b="1" kern="100" dirty="0" err="1">
                <a:solidFill>
                  <a:schemeClr val="tx1">
                    <a:lumMod val="75000"/>
                    <a:lumOff val="25000"/>
                  </a:schemeClr>
                </a:solidFill>
                <a:latin typeface="Amasis MT Pro Medium" panose="02040604050005020304" pitchFamily="18" charset="0"/>
                <a:ea typeface="맑은 고딕"/>
                <a:cs typeface="Times New Roman"/>
              </a:rPr>
              <a:t>Sejin</a:t>
            </a:r>
            <a:r>
              <a:rPr lang="en-US" altLang="ko-KR" sz="3600" b="1" kern="100" dirty="0">
                <a:solidFill>
                  <a:schemeClr val="tx1">
                    <a:lumMod val="75000"/>
                    <a:lumOff val="25000"/>
                  </a:schemeClr>
                </a:solidFill>
                <a:latin typeface="Amasis MT Pro Medium" panose="02040604050005020304" pitchFamily="18" charset="0"/>
                <a:ea typeface="맑은 고딕"/>
                <a:cs typeface="Times New Roman"/>
              </a:rPr>
              <a:t> Jeong</a:t>
            </a:r>
            <a:r>
              <a:rPr lang="en-US" altLang="ko-KR" sz="3600" b="1" kern="100" baseline="30000" dirty="0">
                <a:solidFill>
                  <a:schemeClr val="tx1">
                    <a:lumMod val="75000"/>
                    <a:lumOff val="25000"/>
                  </a:schemeClr>
                </a:solidFill>
                <a:latin typeface="Amasis MT Pro Medium" panose="02040604050005020304" pitchFamily="18" charset="0"/>
                <a:ea typeface="맑은 고딕"/>
                <a:cs typeface="Times New Roman"/>
              </a:rPr>
              <a:t>1,4</a:t>
            </a:r>
            <a:r>
              <a:rPr lang="en-US" altLang="ko-KR" sz="3600" b="1" kern="100" dirty="0">
                <a:solidFill>
                  <a:schemeClr val="tx1">
                    <a:lumMod val="75000"/>
                    <a:lumOff val="25000"/>
                  </a:schemeClr>
                </a:solidFill>
                <a:latin typeface="Amasis MT Pro Medium" panose="02040604050005020304" pitchFamily="18" charset="0"/>
                <a:ea typeface="맑은 고딕"/>
                <a:cs typeface="Times New Roman"/>
              </a:rPr>
              <a:t>, Suchan Chang</a:t>
            </a:r>
            <a:r>
              <a:rPr lang="en-US" altLang="ko-KR" sz="3600" b="1" kern="100" baseline="30000" dirty="0">
                <a:solidFill>
                  <a:schemeClr val="tx1">
                    <a:lumMod val="75000"/>
                    <a:lumOff val="25000"/>
                  </a:schemeClr>
                </a:solidFill>
                <a:latin typeface="Amasis MT Pro Medium" panose="02040604050005020304" pitchFamily="18" charset="0"/>
                <a:ea typeface="맑은 고딕"/>
                <a:cs typeface="Times New Roman"/>
              </a:rPr>
              <a:t>1</a:t>
            </a:r>
            <a:r>
              <a:rPr lang="en-US" altLang="ko-KR" sz="3600" b="1" kern="100" dirty="0">
                <a:solidFill>
                  <a:schemeClr val="tx1">
                    <a:lumMod val="75000"/>
                    <a:lumOff val="25000"/>
                  </a:schemeClr>
                </a:solidFill>
                <a:latin typeface="Amasis MT Pro Medium" panose="02040604050005020304" pitchFamily="18" charset="0"/>
                <a:ea typeface="맑은 고딕"/>
                <a:cs typeface="Times New Roman"/>
              </a:rPr>
              <a:t>, Ja Wook Koo</a:t>
            </a:r>
            <a:r>
              <a:rPr lang="en-US" altLang="ko-KR" sz="3600" b="1" kern="100" baseline="30000" dirty="0">
                <a:solidFill>
                  <a:schemeClr val="tx1">
                    <a:lumMod val="75000"/>
                    <a:lumOff val="25000"/>
                  </a:schemeClr>
                </a:solidFill>
                <a:latin typeface="Amasis MT Pro Medium" panose="02040604050005020304" pitchFamily="18" charset="0"/>
                <a:ea typeface="맑은 고딕"/>
                <a:cs typeface="Times New Roman"/>
              </a:rPr>
              <a:t>1,3,*</a:t>
            </a:r>
          </a:p>
          <a:p>
            <a:pPr algn="ctr" latinLnBrk="0">
              <a:lnSpc>
                <a:spcPct val="150000"/>
              </a:lnSpc>
              <a:defRPr lang="ko-KR" altLang="en-US"/>
            </a:pPr>
            <a:r>
              <a:rPr lang="en-US" altLang="ko-KR" sz="2400" kern="100" baseline="30000" dirty="0">
                <a:solidFill>
                  <a:schemeClr val="tx1">
                    <a:lumMod val="75000"/>
                    <a:lumOff val="25000"/>
                  </a:schemeClr>
                </a:solidFill>
                <a:latin typeface="Amasis MT Pro Medium" panose="02040604050005020304" pitchFamily="18" charset="0"/>
                <a:ea typeface="맑은 고딕"/>
                <a:cs typeface="Times New Roman"/>
              </a:rPr>
              <a:t> </a:t>
            </a:r>
            <a:r>
              <a:rPr lang="en-US" altLang="ko-KR" sz="2000" kern="100" baseline="30000" dirty="0">
                <a:solidFill>
                  <a:schemeClr val="tx1">
                    <a:lumMod val="75000"/>
                    <a:lumOff val="25000"/>
                  </a:schemeClr>
                </a:solidFill>
                <a:latin typeface="Amasis MT Pro Medium" panose="02040604050005020304" pitchFamily="18" charset="0"/>
                <a:ea typeface="맑은 고딕"/>
                <a:cs typeface="Times New Roman"/>
              </a:rPr>
              <a:t>1</a:t>
            </a:r>
            <a:r>
              <a:rPr lang="en-US" altLang="ko-KR" sz="2000" kern="100" dirty="0">
                <a:solidFill>
                  <a:schemeClr val="tx1">
                    <a:lumMod val="75000"/>
                    <a:lumOff val="25000"/>
                  </a:schemeClr>
                </a:solidFill>
                <a:latin typeface="Amasis MT Pro Medium" panose="02040604050005020304" pitchFamily="18" charset="0"/>
                <a:ea typeface="맑은 고딕"/>
                <a:cs typeface="Times New Roman"/>
              </a:rPr>
              <a:t>Emotion, Cognition and Behavior Research Group, Korea Brain Research Institute, Daegu 41062, South Korea</a:t>
            </a:r>
          </a:p>
          <a:p>
            <a:pPr algn="ctr" latinLnBrk="0">
              <a:lnSpc>
                <a:spcPct val="150000"/>
              </a:lnSpc>
              <a:defRPr lang="ko-KR" altLang="en-US"/>
            </a:pPr>
            <a:r>
              <a:rPr lang="en-US" altLang="ko-KR" sz="2000" kern="100" baseline="30000" dirty="0">
                <a:solidFill>
                  <a:schemeClr val="tx1">
                    <a:lumMod val="75000"/>
                    <a:lumOff val="25000"/>
                  </a:schemeClr>
                </a:solidFill>
                <a:latin typeface="Amasis MT Pro Medium" panose="02040604050005020304" pitchFamily="18" charset="0"/>
                <a:ea typeface="맑은 고딕"/>
                <a:cs typeface="Times New Roman"/>
              </a:rPr>
              <a:t>2. </a:t>
            </a:r>
            <a:r>
              <a:rPr lang="en-US" altLang="ko-KR" sz="2000" dirty="0">
                <a:latin typeface="Amasis MT Pro Medium" panose="02040604050005020304" pitchFamily="18" charset="0"/>
              </a:rPr>
              <a:t>KNU Alzheimer’s Disease Research Institute, Department of Physiology, School of Medicine, Kyungpook National University, Daegu, South Korea</a:t>
            </a:r>
          </a:p>
          <a:p>
            <a:pPr algn="ctr">
              <a:lnSpc>
                <a:spcPct val="150000"/>
              </a:lnSpc>
              <a:defRPr lang="ko-KR" altLang="en-US"/>
            </a:pPr>
            <a:r>
              <a:rPr lang="en-US" altLang="ko-KR" sz="2000" kern="100" baseline="30000" dirty="0">
                <a:solidFill>
                  <a:schemeClr val="tx1">
                    <a:lumMod val="75000"/>
                    <a:lumOff val="25000"/>
                  </a:schemeClr>
                </a:solidFill>
                <a:latin typeface="Amasis MT Pro Medium" panose="02040604050005020304" pitchFamily="18" charset="0"/>
                <a:ea typeface="맑은 고딕"/>
                <a:cs typeface="Times New Roman"/>
              </a:rPr>
              <a:t>3. </a:t>
            </a:r>
            <a:r>
              <a:rPr lang="en-US" altLang="ko-KR" sz="2000" spc="148" dirty="0">
                <a:latin typeface="Amasis MT Pro Medium" panose="02040604050005020304" pitchFamily="18" charset="0"/>
                <a:cs typeface="맑은 고딕"/>
              </a:rPr>
              <a:t>Department of Brain and Cognitive Sciences, Daegu-</a:t>
            </a:r>
            <a:r>
              <a:rPr lang="en-US" altLang="ko-KR" sz="2000" spc="148" dirty="0" err="1">
                <a:latin typeface="Amasis MT Pro Medium" panose="02040604050005020304" pitchFamily="18" charset="0"/>
                <a:cs typeface="맑은 고딕"/>
              </a:rPr>
              <a:t>Gyeongbuk</a:t>
            </a:r>
            <a:r>
              <a:rPr lang="en-US" altLang="ko-KR" sz="2000" spc="148" dirty="0">
                <a:latin typeface="Amasis MT Pro Medium" panose="02040604050005020304" pitchFamily="18" charset="0"/>
                <a:cs typeface="맑은 고딕"/>
              </a:rPr>
              <a:t> Institute of Science and Technology (DGIST), Daegu, 42988, Republic of Korea</a:t>
            </a:r>
          </a:p>
          <a:p>
            <a:pPr algn="ctr" latinLnBrk="0">
              <a:lnSpc>
                <a:spcPct val="150000"/>
              </a:lnSpc>
              <a:defRPr lang="ko-KR" altLang="en-US"/>
            </a:pPr>
            <a:r>
              <a:rPr lang="en-US" altLang="ko-KR" sz="2000" kern="100" dirty="0">
                <a:solidFill>
                  <a:schemeClr val="tx1">
                    <a:lumMod val="75000"/>
                    <a:lumOff val="25000"/>
                  </a:schemeClr>
                </a:solidFill>
                <a:latin typeface="Amasis MT Pro Medium" panose="02040604050005020304" pitchFamily="18" charset="0"/>
                <a:ea typeface="맑은 고딕"/>
                <a:cs typeface="Times New Roman"/>
              </a:rPr>
              <a:t>4. </a:t>
            </a:r>
            <a:r>
              <a:rPr lang="en-US" altLang="ko-KR" sz="2000" kern="100" dirty="0" err="1">
                <a:solidFill>
                  <a:schemeClr val="tx1">
                    <a:lumMod val="75000"/>
                    <a:lumOff val="25000"/>
                  </a:schemeClr>
                </a:solidFill>
                <a:latin typeface="Amasis MT Pro Medium" panose="02040604050005020304" pitchFamily="18" charset="0"/>
                <a:ea typeface="맑은 고딕"/>
                <a:cs typeface="Times New Roman"/>
              </a:rPr>
              <a:t>Departemet</a:t>
            </a:r>
            <a:r>
              <a:rPr lang="en-US" altLang="ko-KR" sz="2000" kern="100" dirty="0">
                <a:solidFill>
                  <a:schemeClr val="tx1">
                    <a:lumMod val="75000"/>
                    <a:lumOff val="25000"/>
                  </a:schemeClr>
                </a:solidFill>
                <a:latin typeface="Amasis MT Pro Medium" panose="02040604050005020304" pitchFamily="18" charset="0"/>
                <a:ea typeface="맑은 고딕"/>
                <a:cs typeface="Times New Roman"/>
              </a:rPr>
              <a:t> of Life Science, </a:t>
            </a:r>
            <a:r>
              <a:rPr lang="en-US" altLang="ko-KR" sz="2000" kern="100" dirty="0" err="1">
                <a:solidFill>
                  <a:schemeClr val="tx1">
                    <a:lumMod val="75000"/>
                    <a:lumOff val="25000"/>
                  </a:schemeClr>
                </a:solidFill>
                <a:latin typeface="Amasis MT Pro Medium" panose="02040604050005020304" pitchFamily="18" charset="0"/>
                <a:ea typeface="맑은 고딕"/>
                <a:cs typeface="Times New Roman"/>
              </a:rPr>
              <a:t>Yeungnam</a:t>
            </a:r>
            <a:r>
              <a:rPr lang="en-US" altLang="ko-KR" sz="2000" kern="100" dirty="0">
                <a:solidFill>
                  <a:schemeClr val="tx1">
                    <a:lumMod val="75000"/>
                    <a:lumOff val="25000"/>
                  </a:schemeClr>
                </a:solidFill>
                <a:latin typeface="Amasis MT Pro Medium" panose="02040604050005020304" pitchFamily="18" charset="0"/>
                <a:ea typeface="맑은 고딕"/>
                <a:cs typeface="Times New Roman"/>
              </a:rPr>
              <a:t> University, </a:t>
            </a:r>
            <a:r>
              <a:rPr lang="en-US" altLang="ko-KR" sz="2000" kern="100" dirty="0" err="1">
                <a:solidFill>
                  <a:schemeClr val="tx1">
                    <a:lumMod val="75000"/>
                    <a:lumOff val="25000"/>
                  </a:schemeClr>
                </a:solidFill>
                <a:latin typeface="Amasis MT Pro Medium" panose="02040604050005020304" pitchFamily="18" charset="0"/>
                <a:ea typeface="맑은 고딕"/>
                <a:cs typeface="Times New Roman"/>
              </a:rPr>
              <a:t>Gyeongsan</a:t>
            </a:r>
            <a:r>
              <a:rPr lang="en-US" altLang="ko-KR" sz="2000" kern="100" dirty="0">
                <a:solidFill>
                  <a:schemeClr val="tx1">
                    <a:lumMod val="75000"/>
                    <a:lumOff val="25000"/>
                  </a:schemeClr>
                </a:solidFill>
                <a:latin typeface="Amasis MT Pro Medium" panose="02040604050005020304" pitchFamily="18" charset="0"/>
                <a:ea typeface="맑은 고딕"/>
                <a:cs typeface="Times New Roman"/>
              </a:rPr>
              <a:t> 38541, Republic of Korea</a:t>
            </a:r>
            <a:br>
              <a:rPr lang="en-US" altLang="ko-KR" sz="2000" kern="100" dirty="0">
                <a:solidFill>
                  <a:schemeClr val="tx1">
                    <a:lumMod val="75000"/>
                    <a:lumOff val="25000"/>
                  </a:schemeClr>
                </a:solidFill>
                <a:latin typeface="Amasis MT Pro Medium" panose="02040604050005020304" pitchFamily="18" charset="0"/>
                <a:ea typeface="맑은 고딕"/>
                <a:cs typeface="Times New Roman"/>
              </a:rPr>
            </a:br>
            <a:r>
              <a:rPr lang="en-US" altLang="ko-KR" sz="2000" kern="100" dirty="0">
                <a:solidFill>
                  <a:schemeClr val="tx1">
                    <a:lumMod val="75000"/>
                    <a:lumOff val="25000"/>
                  </a:schemeClr>
                </a:solidFill>
                <a:latin typeface="Amasis MT Pro Medium" panose="02040604050005020304" pitchFamily="18" charset="0"/>
                <a:ea typeface="맑은 고딕"/>
                <a:cs typeface="Times New Roman"/>
              </a:rPr>
              <a:t>* Corresponding Author: jawook.koo@kbri.re.kr</a:t>
            </a:r>
          </a:p>
        </p:txBody>
      </p:sp>
      <p:pic>
        <p:nvPicPr>
          <p:cNvPr id="14" name="그림 13"/>
          <p:cNvPicPr>
            <a:picLocks noChangeAspect="1"/>
          </p:cNvPicPr>
          <p:nvPr/>
        </p:nvPicPr>
        <p:blipFill rotWithShape="1">
          <a:blip r:embed="rId2"/>
          <a:stretch>
            <a:fillRect/>
          </a:stretch>
        </p:blipFill>
        <p:spPr>
          <a:xfrm>
            <a:off x="35847552" y="647676"/>
            <a:ext cx="3131830" cy="3131830"/>
          </a:xfrm>
          <a:prstGeom prst="rect">
            <a:avLst/>
          </a:prstGeom>
        </p:spPr>
      </p:pic>
      <p:pic>
        <p:nvPicPr>
          <p:cNvPr id="15" name="그림 14"/>
          <p:cNvPicPr>
            <a:picLocks noChangeAspect="1"/>
          </p:cNvPicPr>
          <p:nvPr/>
        </p:nvPicPr>
        <p:blipFill rotWithShape="1">
          <a:blip r:embed="rId3"/>
          <a:srcRect r="63290"/>
          <a:stretch>
            <a:fillRect/>
          </a:stretch>
        </p:blipFill>
        <p:spPr>
          <a:xfrm>
            <a:off x="1004267" y="373307"/>
            <a:ext cx="3144854" cy="3444593"/>
          </a:xfrm>
          <a:prstGeom prst="rect">
            <a:avLst/>
          </a:prstGeom>
        </p:spPr>
      </p:pic>
      <p:sp>
        <p:nvSpPr>
          <p:cNvPr id="6" name="순서도: 대체 처리 5"/>
          <p:cNvSpPr/>
          <p:nvPr/>
        </p:nvSpPr>
        <p:spPr>
          <a:xfrm>
            <a:off x="12909429" y="5751423"/>
            <a:ext cx="12640394" cy="830375"/>
          </a:xfrm>
          <a:prstGeom prst="flowChartAlternateProcess">
            <a:avLst/>
          </a:prstGeom>
          <a:solidFill>
            <a:schemeClr val="accent5">
              <a:lumMod val="75000"/>
            </a:schemeClr>
          </a:solidFill>
          <a:ln>
            <a:solidFill>
              <a:schemeClr val="lt1"/>
            </a:solidFill>
          </a:ln>
        </p:spPr>
        <p:style>
          <a:lnRef idx="2">
            <a:schemeClr val="accent1">
              <a:shade val="20000"/>
            </a:schemeClr>
          </a:lnRef>
          <a:fillRef idx="1">
            <a:schemeClr val="accent1"/>
          </a:fillRef>
          <a:effectRef idx="0">
            <a:schemeClr val="accent1"/>
          </a:effectRef>
          <a:fontRef idx="minor">
            <a:schemeClr val="lt1"/>
          </a:fontRef>
        </p:style>
        <p:txBody>
          <a:bodyPr/>
          <a:lstStyle/>
          <a:p>
            <a:pPr lvl="0">
              <a:defRPr lang="ko-KR"/>
            </a:pPr>
            <a:endParaRPr lang="ko-KR" altLang="en-US" dirty="0">
              <a:latin typeface="+mj-lt"/>
            </a:endParaRPr>
          </a:p>
        </p:txBody>
      </p:sp>
      <p:sp>
        <p:nvSpPr>
          <p:cNvPr id="5" name="Rectangle 2">
            <a:extLst>
              <a:ext uri="{FF2B5EF4-FFF2-40B4-BE49-F238E27FC236}">
                <a16:creationId xmlns:a16="http://schemas.microsoft.com/office/drawing/2014/main" id="{A907A61A-F66D-01FB-A8A7-8E500EF0EFAA}"/>
              </a:ext>
            </a:extLst>
          </p:cNvPr>
          <p:cNvSpPr>
            <a:spLocks noChangeArrowheads="1"/>
          </p:cNvSpPr>
          <p:nvPr/>
        </p:nvSpPr>
        <p:spPr bwMode="auto">
          <a:xfrm>
            <a:off x="886747" y="4393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21" name="Rectangle 4">
            <a:extLst>
              <a:ext uri="{FF2B5EF4-FFF2-40B4-BE49-F238E27FC236}">
                <a16:creationId xmlns:a16="http://schemas.microsoft.com/office/drawing/2014/main" id="{10F28A86-A8C8-9994-05A0-1594BA7E58E9}"/>
              </a:ext>
            </a:extLst>
          </p:cNvPr>
          <p:cNvSpPr>
            <a:spLocks noChangeArrowheads="1"/>
          </p:cNvSpPr>
          <p:nvPr/>
        </p:nvSpPr>
        <p:spPr bwMode="auto">
          <a:xfrm>
            <a:off x="886747" y="4393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19" name="가로 글상자 20">
            <a:extLst>
              <a:ext uri="{FF2B5EF4-FFF2-40B4-BE49-F238E27FC236}">
                <a16:creationId xmlns:a16="http://schemas.microsoft.com/office/drawing/2014/main" id="{5AF99403-0DB5-968B-69D0-2F51C06670C3}"/>
              </a:ext>
            </a:extLst>
          </p:cNvPr>
          <p:cNvSpPr txBox="1"/>
          <p:nvPr/>
        </p:nvSpPr>
        <p:spPr>
          <a:xfrm>
            <a:off x="2668994" y="4469656"/>
            <a:ext cx="7314995" cy="906590"/>
          </a:xfrm>
          <a:prstGeom prst="rect">
            <a:avLst/>
          </a:prstGeom>
          <a:ln>
            <a:noFill/>
          </a:ln>
        </p:spPr>
        <p:txBody>
          <a:bodyPr wrap="square"/>
          <a:lstStyle/>
          <a:p>
            <a:pPr lvl="0" algn="ctr">
              <a:defRPr lang="ko-KR"/>
            </a:pPr>
            <a:r>
              <a:rPr lang="en-US" altLang="ko-KR" sz="6000" b="1" dirty="0">
                <a:ln w="0"/>
                <a:effectLst>
                  <a:reflection blurRad="6350" stA="53000" endA="300" endPos="35500" dir="5400000" sy="-90000" algn="bl" rotWithShape="0"/>
                </a:effectLst>
                <a:latin typeface="+mj-lt"/>
              </a:rPr>
              <a:t>Introduction</a:t>
            </a:r>
            <a:endParaRPr lang="en-US" altLang="ko-KR" sz="6000" b="1" dirty="0">
              <a:latin typeface="+mj-lt"/>
              <a:ea typeface="Microsoft GothicNeo"/>
              <a:cs typeface="Microsoft GothicNeo"/>
            </a:endParaRPr>
          </a:p>
        </p:txBody>
      </p:sp>
      <p:sp>
        <p:nvSpPr>
          <p:cNvPr id="22" name="가로 글상자 22">
            <a:extLst>
              <a:ext uri="{FF2B5EF4-FFF2-40B4-BE49-F238E27FC236}">
                <a16:creationId xmlns:a16="http://schemas.microsoft.com/office/drawing/2014/main" id="{E9671E0B-80BD-8E32-23AD-54AC50D9EE88}"/>
              </a:ext>
            </a:extLst>
          </p:cNvPr>
          <p:cNvSpPr txBox="1"/>
          <p:nvPr/>
        </p:nvSpPr>
        <p:spPr>
          <a:xfrm>
            <a:off x="353148" y="5473129"/>
            <a:ext cx="11900549" cy="4809875"/>
          </a:xfrm>
          <a:prstGeom prst="rect">
            <a:avLst/>
          </a:prstGeom>
        </p:spPr>
        <p:txBody>
          <a:bodyPr vert="horz" wrap="square" lIns="91440" tIns="45720" rIns="91440" bIns="45720" anchor="t"/>
          <a:lstStyle/>
          <a:p>
            <a:pPr algn="just">
              <a:defRPr lang="ko-KR"/>
            </a:pPr>
            <a:r>
              <a:rPr lang="en-US" altLang="ko-KR" sz="2700" dirty="0">
                <a:latin typeface="Arial" panose="020B0604020202020204" pitchFamily="34" charset="0"/>
                <a:cs typeface="Arial" panose="020B0604020202020204" pitchFamily="34" charset="0"/>
              </a:rPr>
              <a:t> 	New psychoactive substances (NPS), also referred to as designer or synthetic drugs, pose significant challenges to drug consumers, clinicians, researchers, and policymakers globally. The rapid emergence of NPS on the global drugs market highlights concerns regarding their chemical composition, metabolic profile, and associated health risks. It is increasingly important to assess the addictiveness of NPS and analyze their properties. Drug discrimination studies can offer valuable insights into the subjective effects and abuse potential of NPS by training animals to discriminate between NPS and control substances. Additionally, the </a:t>
            </a:r>
            <a:r>
              <a:rPr lang="en-US" altLang="ko-KR" sz="2700" dirty="0" err="1">
                <a:latin typeface="Arial" panose="020B0604020202020204" pitchFamily="34" charset="0"/>
                <a:cs typeface="Arial" panose="020B0604020202020204" pitchFamily="34" charset="0"/>
              </a:rPr>
              <a:t>microdialysis</a:t>
            </a:r>
            <a:r>
              <a:rPr lang="en-US" altLang="ko-KR" sz="2700" dirty="0">
                <a:latin typeface="Arial" panose="020B0604020202020204" pitchFamily="34" charset="0"/>
                <a:cs typeface="Arial" panose="020B0604020202020204" pitchFamily="34" charset="0"/>
              </a:rPr>
              <a:t> technique enables the sampling and collecting of small-molecular-weight substances from the targeted brain region. Through this method, researchers can evaluate whether NPS produces subjective effects similar to those of known addictive drugs.</a:t>
            </a:r>
            <a:endParaRPr lang="EN-US" sz="2700" dirty="0">
              <a:latin typeface="Arial" panose="020B0604020202020204" pitchFamily="34" charset="0"/>
              <a:ea typeface="맑은 고딕 Semilight"/>
              <a:cs typeface="Arial" panose="020B0604020202020204" pitchFamily="34" charset="0"/>
            </a:endParaRPr>
          </a:p>
        </p:txBody>
      </p:sp>
      <p:sp>
        <p:nvSpPr>
          <p:cNvPr id="27" name="가로 글상자 20">
            <a:extLst>
              <a:ext uri="{FF2B5EF4-FFF2-40B4-BE49-F238E27FC236}">
                <a16:creationId xmlns:a16="http://schemas.microsoft.com/office/drawing/2014/main" id="{5F3F472E-75AE-CDE5-3B4F-BE7F1F73135B}"/>
              </a:ext>
            </a:extLst>
          </p:cNvPr>
          <p:cNvSpPr txBox="1"/>
          <p:nvPr/>
        </p:nvSpPr>
        <p:spPr>
          <a:xfrm>
            <a:off x="2781559" y="11049626"/>
            <a:ext cx="7314995" cy="906590"/>
          </a:xfrm>
          <a:prstGeom prst="rect">
            <a:avLst/>
          </a:prstGeom>
          <a:ln>
            <a:noFill/>
          </a:ln>
        </p:spPr>
        <p:txBody>
          <a:bodyPr wrap="square"/>
          <a:lstStyle/>
          <a:p>
            <a:pPr lvl="0" algn="ctr">
              <a:defRPr lang="ko-KR"/>
            </a:pPr>
            <a:r>
              <a:rPr lang="en-US" altLang="ko-KR" sz="6000" b="1" dirty="0">
                <a:ln w="0"/>
                <a:effectLst>
                  <a:reflection blurRad="6350" stA="53000" endA="300" endPos="35500" dir="5400000" sy="-90000" algn="bl" rotWithShape="0"/>
                </a:effectLst>
                <a:latin typeface="+mj-lt"/>
              </a:rPr>
              <a:t>Material &amp; Method</a:t>
            </a:r>
            <a:endParaRPr lang="en-US" altLang="ko-KR" sz="6000" b="1" dirty="0">
              <a:latin typeface="+mj-lt"/>
              <a:ea typeface="Microsoft GothicNeo"/>
              <a:cs typeface="Microsoft GothicNeo"/>
            </a:endParaRPr>
          </a:p>
        </p:txBody>
      </p:sp>
      <p:sp>
        <p:nvSpPr>
          <p:cNvPr id="28" name="TextBox 27">
            <a:extLst>
              <a:ext uri="{FF2B5EF4-FFF2-40B4-BE49-F238E27FC236}">
                <a16:creationId xmlns:a16="http://schemas.microsoft.com/office/drawing/2014/main" id="{E09E1284-44D7-E56A-3E0D-FA9FF8412712}"/>
              </a:ext>
            </a:extLst>
          </p:cNvPr>
          <p:cNvSpPr txBox="1"/>
          <p:nvPr/>
        </p:nvSpPr>
        <p:spPr>
          <a:xfrm>
            <a:off x="341803" y="12268074"/>
            <a:ext cx="9353515" cy="5293757"/>
          </a:xfrm>
          <a:prstGeom prst="rect">
            <a:avLst/>
          </a:prstGeom>
          <a:noFill/>
        </p:spPr>
        <p:txBody>
          <a:bodyPr wrap="square">
            <a:spAutoFit/>
          </a:bodyPr>
          <a:lstStyle/>
          <a:p>
            <a:pPr algn="just">
              <a:defRPr lang="ko-KR" altLang="en-US"/>
            </a:pPr>
            <a:r>
              <a:rPr lang="en-US" altLang="ko-KR" sz="2600" b="1" dirty="0">
                <a:latin typeface="Arial" panose="020B0604020202020204" pitchFamily="34" charset="0"/>
                <a:cs typeface="Arial" panose="020B0604020202020204" pitchFamily="34" charset="0"/>
              </a:rPr>
              <a:t>Morphine</a:t>
            </a:r>
            <a:r>
              <a:rPr lang="en-US" altLang="ko-KR" sz="2600" dirty="0">
                <a:latin typeface="Arial" panose="020B0604020202020204" pitchFamily="34" charset="0"/>
                <a:cs typeface="Arial" panose="020B0604020202020204" pitchFamily="34" charset="0"/>
              </a:rPr>
              <a:t> is a potent opiate that is naturally derived from the opium poppy. It plays an important role in modern medicine, particularly in the management of acute and chronic severe pain. It is commonly used after surgery, in cancer treatment, and for trauma patients.</a:t>
            </a:r>
          </a:p>
          <a:p>
            <a:pPr algn="just">
              <a:defRPr lang="ko-KR" altLang="en-US"/>
            </a:pPr>
            <a:endParaRPr lang="en-US" altLang="ko-KR" sz="2600" dirty="0">
              <a:latin typeface="Arial" panose="020B0604020202020204" pitchFamily="34" charset="0"/>
              <a:cs typeface="Arial" panose="020B0604020202020204" pitchFamily="34" charset="0"/>
            </a:endParaRPr>
          </a:p>
          <a:p>
            <a:pPr algn="just">
              <a:defRPr lang="ko-KR" altLang="en-US"/>
            </a:pPr>
            <a:r>
              <a:rPr lang="en-US" altLang="ko-KR" sz="2600" b="1" dirty="0">
                <a:latin typeface="Arial" panose="020B0604020202020204" pitchFamily="34" charset="0"/>
                <a:cs typeface="Arial" panose="020B0604020202020204" pitchFamily="34" charset="0"/>
              </a:rPr>
              <a:t>Psilocybin</a:t>
            </a:r>
            <a:r>
              <a:rPr lang="en-US" altLang="ko-KR" sz="2600" dirty="0">
                <a:latin typeface="Arial" panose="020B0604020202020204" pitchFamily="34" charset="0"/>
                <a:cs typeface="Arial" panose="020B0604020202020204" pitchFamily="34" charset="0"/>
              </a:rPr>
              <a:t> is a psychedelic compound found in certain mushrooms. It plays a significant role in the treatment of mental health conditions such as addiction, depression, and mood disorders, particularly in terminally ill patients. It is commonly used to alter perception and cognition, providing transformative psychological benefits by potentially reducing anxiety and fear.</a:t>
            </a:r>
            <a:endParaRPr lang="ko-KR" altLang="en-US" sz="2600" dirty="0">
              <a:latin typeface="Arial" panose="020B0604020202020204" pitchFamily="34" charset="0"/>
              <a:cs typeface="Arial" panose="020B0604020202020204" pitchFamily="34" charset="0"/>
            </a:endParaRPr>
          </a:p>
        </p:txBody>
      </p:sp>
      <p:pic>
        <p:nvPicPr>
          <p:cNvPr id="31" name="Picture 2" descr="Myanmar Now the World's Leading Producer of Opium, UN Says – The Diplomat">
            <a:extLst>
              <a:ext uri="{FF2B5EF4-FFF2-40B4-BE49-F238E27FC236}">
                <a16:creationId xmlns:a16="http://schemas.microsoft.com/office/drawing/2014/main" id="{4A9EFAAD-CE9D-47C4-0D14-BE7922E521A4}"/>
              </a:ext>
            </a:extLst>
          </p:cNvPr>
          <p:cNvPicPr>
            <a:picLocks noChangeAspect="1" noChangeArrowheads="1"/>
          </p:cNvPicPr>
          <p:nvPr/>
        </p:nvPicPr>
        <p:blipFill rotWithShape="1">
          <a:blip r:embed="rId4"/>
          <a:srcRect/>
          <a:stretch>
            <a:fillRect/>
          </a:stretch>
        </p:blipFill>
        <p:spPr>
          <a:xfrm>
            <a:off x="9665733" y="12322919"/>
            <a:ext cx="2756901" cy="2011329"/>
          </a:xfrm>
          <a:prstGeom prst="ellipse">
            <a:avLst/>
          </a:prstGeom>
          <a:ln>
            <a:noFill/>
          </a:ln>
          <a:effectLst>
            <a:softEdge rad="112500"/>
          </a:effectLst>
        </p:spPr>
      </p:pic>
      <p:pic>
        <p:nvPicPr>
          <p:cNvPr id="33" name="그림 32">
            <a:extLst>
              <a:ext uri="{FF2B5EF4-FFF2-40B4-BE49-F238E27FC236}">
                <a16:creationId xmlns:a16="http://schemas.microsoft.com/office/drawing/2014/main" id="{76A94C4F-7E53-AED7-908D-00A1D481EBDE}"/>
              </a:ext>
            </a:extLst>
          </p:cNvPr>
          <p:cNvPicPr>
            <a:picLocks noChangeAspect="1"/>
          </p:cNvPicPr>
          <p:nvPr/>
        </p:nvPicPr>
        <p:blipFill rotWithShape="1">
          <a:blip r:embed="rId5"/>
          <a:stretch>
            <a:fillRect/>
          </a:stretch>
        </p:blipFill>
        <p:spPr>
          <a:xfrm>
            <a:off x="9695318" y="14987745"/>
            <a:ext cx="2756901" cy="2040911"/>
          </a:xfrm>
          <a:prstGeom prst="ellipse">
            <a:avLst/>
          </a:prstGeom>
          <a:ln>
            <a:noFill/>
          </a:ln>
          <a:effectLst>
            <a:softEdge rad="112500"/>
          </a:effectLst>
        </p:spPr>
      </p:pic>
      <p:sp>
        <p:nvSpPr>
          <p:cNvPr id="59" name="TextBox 58">
            <a:extLst>
              <a:ext uri="{FF2B5EF4-FFF2-40B4-BE49-F238E27FC236}">
                <a16:creationId xmlns:a16="http://schemas.microsoft.com/office/drawing/2014/main" id="{F5249BF5-D813-4D9B-AE00-0491799CA76A}"/>
              </a:ext>
            </a:extLst>
          </p:cNvPr>
          <p:cNvSpPr txBox="1"/>
          <p:nvPr/>
        </p:nvSpPr>
        <p:spPr>
          <a:xfrm>
            <a:off x="385289" y="17930919"/>
            <a:ext cx="9999515" cy="586391"/>
          </a:xfrm>
          <a:prstGeom prst="rect">
            <a:avLst/>
          </a:prstGeom>
        </p:spPr>
        <p:txBody>
          <a:bodyPr wrap="square"/>
          <a:lstStyle/>
          <a:p>
            <a:pPr algn="just">
              <a:defRPr lang="ko-KR" altLang="en-US"/>
            </a:pPr>
            <a:r>
              <a:rPr lang="en-US" altLang="ko-KR" sz="2700" b="1" dirty="0">
                <a:latin typeface="Arial" panose="020B0604020202020204" pitchFamily="34" charset="0"/>
                <a:cs typeface="Arial" panose="020B0604020202020204" pitchFamily="34" charset="0"/>
              </a:rPr>
              <a:t>Animal : </a:t>
            </a:r>
            <a:r>
              <a:rPr lang="en-US" altLang="ko-KR" sz="2700" kern="100" dirty="0">
                <a:latin typeface="Arial" panose="020B0604020202020204" pitchFamily="34" charset="0"/>
                <a:ea typeface="맑은 고딕" panose="020B0503020000020004" pitchFamily="50" charset="-127"/>
                <a:cs typeface="Arial" panose="020B0604020202020204" pitchFamily="34" charset="0"/>
              </a:rPr>
              <a:t>Male C57BL/6 mice (weighing 20-25g)</a:t>
            </a:r>
            <a:endParaRPr lang="ko-KR" altLang="en-US" sz="2700" dirty="0">
              <a:latin typeface="Arial" panose="020B0604020202020204" pitchFamily="34" charset="0"/>
              <a:cs typeface="Arial" panose="020B0604020202020204" pitchFamily="34" charset="0"/>
            </a:endParaRPr>
          </a:p>
        </p:txBody>
      </p:sp>
      <p:sp>
        <p:nvSpPr>
          <p:cNvPr id="60" name="TextBox 59">
            <a:extLst>
              <a:ext uri="{FF2B5EF4-FFF2-40B4-BE49-F238E27FC236}">
                <a16:creationId xmlns:a16="http://schemas.microsoft.com/office/drawing/2014/main" id="{222F0B03-A9A3-E3D5-E800-A6F66A2213AD}"/>
              </a:ext>
            </a:extLst>
          </p:cNvPr>
          <p:cNvSpPr txBox="1"/>
          <p:nvPr/>
        </p:nvSpPr>
        <p:spPr>
          <a:xfrm>
            <a:off x="504479" y="23634217"/>
            <a:ext cx="11981455" cy="2893100"/>
          </a:xfrm>
          <a:prstGeom prst="rect">
            <a:avLst/>
          </a:prstGeom>
        </p:spPr>
        <p:txBody>
          <a:bodyPr wrap="square"/>
          <a:lstStyle/>
          <a:p>
            <a:pPr algn="just">
              <a:defRPr lang="ko-KR" altLang="en-US"/>
            </a:pPr>
            <a:r>
              <a:rPr lang="en-US" altLang="ko-KR" sz="2600" b="1" dirty="0">
                <a:latin typeface="Arial" panose="020B0604020202020204" pitchFamily="34" charset="0"/>
                <a:cs typeface="Arial" panose="020B0604020202020204" pitchFamily="34" charset="0"/>
              </a:rPr>
              <a:t>Drug-discrimination</a:t>
            </a:r>
          </a:p>
          <a:p>
            <a:pPr algn="just"/>
            <a:r>
              <a:rPr lang="en-US" altLang="ko-KR" sz="2600" dirty="0">
                <a:latin typeface="Arial" panose="020B0604020202020204" pitchFamily="34" charset="0"/>
                <a:cs typeface="Arial" panose="020B0604020202020204" pitchFamily="34" charset="0"/>
                <a:sym typeface="Wingdings" panose="05000000000000000000" pitchFamily="2" charset="2"/>
              </a:rPr>
              <a:t>  </a:t>
            </a:r>
            <a:r>
              <a:rPr lang="en-US" altLang="ko-KR" sz="2600" dirty="0">
                <a:latin typeface="Arial" panose="020B0604020202020204" pitchFamily="34" charset="0"/>
                <a:cs typeface="Arial" panose="020B0604020202020204" pitchFamily="34" charset="0"/>
              </a:rPr>
              <a:t>Food training: Time reduction training, lever adaptation training through fixed ratio training (FR10).  </a:t>
            </a:r>
          </a:p>
          <a:p>
            <a:pPr algn="just"/>
            <a:r>
              <a:rPr lang="en-US" altLang="ko-KR" sz="2600" dirty="0">
                <a:latin typeface="Arial" panose="020B0604020202020204" pitchFamily="34" charset="0"/>
                <a:cs typeface="Arial" panose="020B0604020202020204" pitchFamily="34" charset="0"/>
                <a:sym typeface="Wingdings" panose="05000000000000000000" pitchFamily="2" charset="2"/>
              </a:rPr>
              <a:t>  </a:t>
            </a:r>
            <a:r>
              <a:rPr lang="en-US" altLang="ko-KR" sz="2600" dirty="0">
                <a:latin typeface="Arial" panose="020B0604020202020204" pitchFamily="34" charset="0"/>
                <a:cs typeface="Arial" panose="020B0604020202020204" pitchFamily="34" charset="0"/>
              </a:rPr>
              <a:t>Drug discrimination training: Training to discriminate between a positive control substance (training substance) and a negative control substance.  </a:t>
            </a:r>
          </a:p>
          <a:p>
            <a:pPr algn="just"/>
            <a:r>
              <a:rPr lang="en-US" altLang="ko-KR" sz="2600" dirty="0">
                <a:latin typeface="Arial" panose="020B0604020202020204" pitchFamily="34" charset="0"/>
                <a:cs typeface="Arial" panose="020B0604020202020204" pitchFamily="34" charset="0"/>
                <a:sym typeface="Wingdings" panose="05000000000000000000" pitchFamily="2" charset="2"/>
              </a:rPr>
              <a:t></a:t>
            </a:r>
            <a:r>
              <a:rPr lang="en-US" altLang="ko-KR" sz="2600" dirty="0">
                <a:latin typeface="Arial" panose="020B0604020202020204" pitchFamily="34" charset="0"/>
                <a:cs typeface="Arial" panose="020B0604020202020204" pitchFamily="34" charset="0"/>
              </a:rPr>
              <a:t>  Test session: Assessment of the generalization extent of new psychoactive substances in relation to the positive control substance.</a:t>
            </a:r>
            <a:endParaRPr lang="ko-KR" altLang="en-US" sz="2600" dirty="0">
              <a:latin typeface="Arial" panose="020B0604020202020204" pitchFamily="34" charset="0"/>
              <a:cs typeface="Arial" panose="020B0604020202020204" pitchFamily="34" charset="0"/>
            </a:endParaRPr>
          </a:p>
          <a:p>
            <a:pPr algn="just">
              <a:defRPr lang="ko-KR" altLang="en-US"/>
            </a:pPr>
            <a:endParaRPr lang="ko-KR" altLang="en-US" sz="2600" dirty="0">
              <a:latin typeface="Arial" panose="020B0604020202020204" pitchFamily="34" charset="0"/>
              <a:cs typeface="Arial" panose="020B0604020202020204" pitchFamily="34" charset="0"/>
            </a:endParaRPr>
          </a:p>
        </p:txBody>
      </p:sp>
      <p:pic>
        <p:nvPicPr>
          <p:cNvPr id="63" name="그림 62">
            <a:extLst>
              <a:ext uri="{FF2B5EF4-FFF2-40B4-BE49-F238E27FC236}">
                <a16:creationId xmlns:a16="http://schemas.microsoft.com/office/drawing/2014/main" id="{140DE576-F556-E414-D484-72669FB6927A}"/>
              </a:ext>
            </a:extLst>
          </p:cNvPr>
          <p:cNvPicPr>
            <a:picLocks noChangeAspect="1"/>
          </p:cNvPicPr>
          <p:nvPr/>
        </p:nvPicPr>
        <p:blipFill rotWithShape="1">
          <a:blip r:embed="rId6"/>
          <a:stretch>
            <a:fillRect/>
          </a:stretch>
        </p:blipFill>
        <p:spPr>
          <a:xfrm>
            <a:off x="466948" y="18822583"/>
            <a:ext cx="12323775" cy="4254714"/>
          </a:xfrm>
          <a:prstGeom prst="rect">
            <a:avLst/>
          </a:prstGeom>
        </p:spPr>
      </p:pic>
      <p:sp>
        <p:nvSpPr>
          <p:cNvPr id="64" name="TextBox 63">
            <a:extLst>
              <a:ext uri="{FF2B5EF4-FFF2-40B4-BE49-F238E27FC236}">
                <a16:creationId xmlns:a16="http://schemas.microsoft.com/office/drawing/2014/main" id="{CA9FD47F-2E7D-2A0C-2B55-6C05F04BA2B6}"/>
              </a:ext>
            </a:extLst>
          </p:cNvPr>
          <p:cNvSpPr txBox="1"/>
          <p:nvPr/>
        </p:nvSpPr>
        <p:spPr>
          <a:xfrm>
            <a:off x="385289" y="27067753"/>
            <a:ext cx="12059525" cy="2340791"/>
          </a:xfrm>
          <a:prstGeom prst="rect">
            <a:avLst/>
          </a:prstGeom>
        </p:spPr>
        <p:txBody>
          <a:bodyPr wrap="square"/>
          <a:lstStyle/>
          <a:p>
            <a:pPr algn="just">
              <a:defRPr lang="ko-KR" altLang="en-US"/>
            </a:pPr>
            <a:r>
              <a:rPr lang="en-US" altLang="ko-KR" sz="2600" b="1" dirty="0" err="1">
                <a:latin typeface="Arial" panose="020B0604020202020204" pitchFamily="34" charset="0"/>
                <a:cs typeface="Arial" panose="020B0604020202020204" pitchFamily="34" charset="0"/>
              </a:rPr>
              <a:t>Microdialysis</a:t>
            </a:r>
            <a:r>
              <a:rPr lang="en-US" altLang="ko-KR" sz="2600" dirty="0">
                <a:latin typeface="Arial" panose="020B0604020202020204" pitchFamily="34" charset="0"/>
                <a:cs typeface="Arial" panose="020B0604020202020204" pitchFamily="34" charset="0"/>
              </a:rPr>
              <a:t> is a technique used to sample extracellular fluid in living tissue, allowing the measurement of neurochemicals in real-time. A small probe is implanted into the target brain area, and perfusion fluid is introduced to collect substances from the surrounding space. The collected samples can then be analyzed to assess changes in neurotransmitter levels. </a:t>
            </a:r>
            <a:endParaRPr lang="ko-KR" altLang="en-US" sz="2600" dirty="0">
              <a:latin typeface="Arial" panose="020B0604020202020204" pitchFamily="34" charset="0"/>
              <a:cs typeface="Arial" panose="020B0604020202020204" pitchFamily="34" charset="0"/>
            </a:endParaRPr>
          </a:p>
        </p:txBody>
      </p:sp>
      <p:sp>
        <p:nvSpPr>
          <p:cNvPr id="70" name="TextBox 69">
            <a:extLst>
              <a:ext uri="{FF2B5EF4-FFF2-40B4-BE49-F238E27FC236}">
                <a16:creationId xmlns:a16="http://schemas.microsoft.com/office/drawing/2014/main" id="{4ABF6CDE-D0BB-B89E-01CD-2352DB8F791E}"/>
              </a:ext>
            </a:extLst>
          </p:cNvPr>
          <p:cNvSpPr txBox="1"/>
          <p:nvPr/>
        </p:nvSpPr>
        <p:spPr>
          <a:xfrm>
            <a:off x="414327" y="29408544"/>
            <a:ext cx="11945551" cy="2893100"/>
          </a:xfrm>
          <a:prstGeom prst="rect">
            <a:avLst/>
          </a:prstGeom>
          <a:noFill/>
        </p:spPr>
        <p:txBody>
          <a:bodyPr wrap="square" rtlCol="0">
            <a:spAutoFit/>
          </a:bodyPr>
          <a:lstStyle/>
          <a:p>
            <a:pPr algn="just"/>
            <a:r>
              <a:rPr lang="en-US" altLang="ko-KR" sz="2600" b="1" dirty="0">
                <a:latin typeface="Arial" panose="020B0604020202020204" pitchFamily="34" charset="0"/>
                <a:cs typeface="Arial" panose="020B0604020202020204" pitchFamily="34" charset="0"/>
              </a:rPr>
              <a:t>Liquid chromatography-Mass Spectrometry(LC-MS) </a:t>
            </a:r>
          </a:p>
          <a:p>
            <a:pPr algn="just"/>
            <a:r>
              <a:rPr lang="en-US" altLang="ko-KR" sz="2600" dirty="0">
                <a:latin typeface="Arial" panose="020B0604020202020204" pitchFamily="34" charset="0"/>
                <a:cs typeface="Arial" panose="020B0604020202020204" pitchFamily="34" charset="0"/>
              </a:rPr>
              <a:t>- Analysis substance: Dopamine, Serotonin, GABA, Glutamate </a:t>
            </a:r>
          </a:p>
          <a:p>
            <a:pPr marL="174625" indent="-174625" algn="just"/>
            <a:r>
              <a:rPr lang="en-US" altLang="ko-KR" sz="2600" dirty="0">
                <a:latin typeface="Arial" panose="020B0604020202020204" pitchFamily="34" charset="0"/>
                <a:cs typeface="Arial" panose="020B0604020202020204" pitchFamily="34" charset="0"/>
              </a:rPr>
              <a:t>- </a:t>
            </a:r>
            <a:r>
              <a:rPr lang="en-US" altLang="ko-KR" sz="2600" kern="1100" spc="-40" dirty="0">
                <a:latin typeface="Arial" panose="020B0604020202020204" pitchFamily="34" charset="0"/>
                <a:cs typeface="Arial" panose="020B0604020202020204" pitchFamily="34" charset="0"/>
              </a:rPr>
              <a:t>Internal standard: Dopamine-d4, Serotonin-d4, Glutamic acid-d5, </a:t>
            </a:r>
            <a:r>
              <a:rPr lang="el-GR" altLang="ko-KR" sz="2600" kern="1100" spc="-40" dirty="0">
                <a:latin typeface="Arial" panose="020B0604020202020204" pitchFamily="34" charset="0"/>
                <a:cs typeface="Arial" panose="020B0604020202020204" pitchFamily="34" charset="0"/>
              </a:rPr>
              <a:t>γ</a:t>
            </a:r>
            <a:r>
              <a:rPr lang="en-US" altLang="ko-KR" sz="2600" kern="1100" spc="-40" dirty="0">
                <a:latin typeface="Arial" panose="020B0604020202020204" pitchFamily="34" charset="0"/>
                <a:cs typeface="Arial" panose="020B0604020202020204" pitchFamily="34" charset="0"/>
              </a:rPr>
              <a:t>-Amino butyric</a:t>
            </a:r>
            <a:r>
              <a:rPr lang="en-US" altLang="ko-KR" sz="2600" spc="-40" dirty="0">
                <a:latin typeface="Arial" panose="020B0604020202020204" pitchFamily="34" charset="0"/>
                <a:cs typeface="Arial" panose="020B0604020202020204" pitchFamily="34" charset="0"/>
              </a:rPr>
              <a:t> Acid-d6 </a:t>
            </a:r>
          </a:p>
          <a:p>
            <a:pPr algn="just"/>
            <a:r>
              <a:rPr lang="en-US" altLang="ko-KR" sz="2600" dirty="0">
                <a:latin typeface="Arial" panose="020B0604020202020204" pitchFamily="34" charset="0"/>
                <a:cs typeface="Arial" panose="020B0604020202020204" pitchFamily="34" charset="0"/>
              </a:rPr>
              <a:t>- LC: Waters </a:t>
            </a:r>
            <a:r>
              <a:rPr lang="en-US" altLang="ko-KR" sz="2600" dirty="0" err="1">
                <a:latin typeface="Arial" panose="020B0604020202020204" pitchFamily="34" charset="0"/>
                <a:cs typeface="Arial" panose="020B0604020202020204" pitchFamily="34" charset="0"/>
              </a:rPr>
              <a:t>Acquity</a:t>
            </a:r>
            <a:r>
              <a:rPr lang="en-US" altLang="ko-KR" sz="2600" dirty="0">
                <a:latin typeface="Arial" panose="020B0604020202020204" pitchFamily="34" charset="0"/>
                <a:cs typeface="Arial" panose="020B0604020202020204" pitchFamily="34" charset="0"/>
              </a:rPr>
              <a:t> UPLC I-class (Waters, USA), Column (</a:t>
            </a:r>
            <a:r>
              <a:rPr lang="en-US" altLang="ko-KR" sz="2600" dirty="0" err="1">
                <a:latin typeface="Arial" panose="020B0604020202020204" pitchFamily="34" charset="0"/>
                <a:cs typeface="Arial" panose="020B0604020202020204" pitchFamily="34" charset="0"/>
              </a:rPr>
              <a:t>Kinetex</a:t>
            </a:r>
            <a:r>
              <a:rPr lang="en-US" altLang="ko-KR" sz="2600" dirty="0">
                <a:latin typeface="Arial" panose="020B0604020202020204" pitchFamily="34" charset="0"/>
                <a:cs typeface="Arial" panose="020B0604020202020204" pitchFamily="34" charset="0"/>
              </a:rPr>
              <a:t> 1.7</a:t>
            </a:r>
            <a:r>
              <a:rPr lang="el-GR" altLang="ko-KR" sz="2600" dirty="0">
                <a:latin typeface="Arial" panose="020B0604020202020204" pitchFamily="34" charset="0"/>
                <a:cs typeface="Arial" panose="020B0604020202020204" pitchFamily="34" charset="0"/>
              </a:rPr>
              <a:t>μ</a:t>
            </a:r>
            <a:r>
              <a:rPr lang="en-US" altLang="ko-KR" sz="2600" dirty="0">
                <a:latin typeface="Arial" panose="020B0604020202020204" pitchFamily="34" charset="0"/>
                <a:cs typeface="Arial" panose="020B0604020202020204" pitchFamily="34" charset="0"/>
              </a:rPr>
              <a:t>m F5; 100Å, 100 x 2.1 mm, Phenomenex)</a:t>
            </a:r>
          </a:p>
          <a:p>
            <a:pPr algn="just"/>
            <a:r>
              <a:rPr lang="en-US" altLang="ko-KR" sz="2600" dirty="0">
                <a:latin typeface="Arial" panose="020B0604020202020204" pitchFamily="34" charset="0"/>
                <a:cs typeface="Arial" panose="020B0604020202020204" pitchFamily="34" charset="0"/>
              </a:rPr>
              <a:t>- Mass Spectrometer: </a:t>
            </a:r>
            <a:r>
              <a:rPr lang="en-US" altLang="ko-KR" sz="2600" dirty="0" err="1">
                <a:latin typeface="Arial" panose="020B0604020202020204" pitchFamily="34" charset="0"/>
                <a:cs typeface="Arial" panose="020B0604020202020204" pitchFamily="34" charset="0"/>
              </a:rPr>
              <a:t>Xevo</a:t>
            </a:r>
            <a:r>
              <a:rPr lang="en-US" altLang="ko-KR" sz="2600" dirty="0">
                <a:latin typeface="Arial" panose="020B0604020202020204" pitchFamily="34" charset="0"/>
                <a:cs typeface="Arial" panose="020B0604020202020204" pitchFamily="34" charset="0"/>
              </a:rPr>
              <a:t> TQ-S triple quadrupole MS/MS</a:t>
            </a:r>
            <a:endParaRPr lang="ko-KR" altLang="en-US" sz="2600" dirty="0">
              <a:latin typeface="Arial" panose="020B0604020202020204" pitchFamily="34" charset="0"/>
              <a:cs typeface="Arial" panose="020B0604020202020204" pitchFamily="34" charset="0"/>
            </a:endParaRPr>
          </a:p>
        </p:txBody>
      </p:sp>
      <p:sp>
        <p:nvSpPr>
          <p:cNvPr id="73" name="가로 글상자 20">
            <a:extLst>
              <a:ext uri="{FF2B5EF4-FFF2-40B4-BE49-F238E27FC236}">
                <a16:creationId xmlns:a16="http://schemas.microsoft.com/office/drawing/2014/main" id="{A883B36C-69B5-2FCA-8CA9-49BF97DABE93}"/>
              </a:ext>
            </a:extLst>
          </p:cNvPr>
          <p:cNvSpPr txBox="1"/>
          <p:nvPr/>
        </p:nvSpPr>
        <p:spPr>
          <a:xfrm>
            <a:off x="17549181" y="4470339"/>
            <a:ext cx="3733873" cy="906590"/>
          </a:xfrm>
          <a:prstGeom prst="rect">
            <a:avLst/>
          </a:prstGeom>
          <a:ln>
            <a:noFill/>
          </a:ln>
        </p:spPr>
        <p:txBody>
          <a:bodyPr wrap="square"/>
          <a:lstStyle/>
          <a:p>
            <a:pPr lvl="0" algn="ctr">
              <a:defRPr lang="ko-KR"/>
            </a:pPr>
            <a:r>
              <a:rPr lang="en-US" altLang="ko-KR" sz="6000" b="1" dirty="0">
                <a:ln w="0"/>
                <a:effectLst>
                  <a:reflection blurRad="6350" stA="53000" endA="300" endPos="35500" dir="5400000" sy="-90000" algn="bl" rotWithShape="0"/>
                </a:effectLst>
                <a:latin typeface="+mj-lt"/>
              </a:rPr>
              <a:t>Results</a:t>
            </a:r>
            <a:endParaRPr lang="en-US" altLang="ko-KR" sz="6000" b="1" dirty="0">
              <a:latin typeface="+mj-lt"/>
              <a:ea typeface="Microsoft GothicNeo"/>
              <a:cs typeface="Microsoft GothicNeo"/>
            </a:endParaRPr>
          </a:p>
        </p:txBody>
      </p:sp>
      <p:sp>
        <p:nvSpPr>
          <p:cNvPr id="78" name="TextBox 77">
            <a:extLst>
              <a:ext uri="{FF2B5EF4-FFF2-40B4-BE49-F238E27FC236}">
                <a16:creationId xmlns:a16="http://schemas.microsoft.com/office/drawing/2014/main" id="{060C7963-4743-36E2-B10E-C98DE9EBD531}"/>
              </a:ext>
            </a:extLst>
          </p:cNvPr>
          <p:cNvSpPr txBox="1"/>
          <p:nvPr/>
        </p:nvSpPr>
        <p:spPr>
          <a:xfrm>
            <a:off x="13870805" y="5851716"/>
            <a:ext cx="11161887" cy="584775"/>
          </a:xfrm>
          <a:prstGeom prst="rect">
            <a:avLst/>
          </a:prstGeom>
          <a:noFill/>
        </p:spPr>
        <p:txBody>
          <a:bodyPr wrap="square" rtlCol="0">
            <a:spAutoFit/>
          </a:bodyPr>
          <a:lstStyle/>
          <a:p>
            <a:pPr algn="just"/>
            <a:r>
              <a:rPr lang="en-US" altLang="ko-KR" sz="3200" b="1" dirty="0">
                <a:solidFill>
                  <a:schemeClr val="bg1"/>
                </a:solidFill>
                <a:latin typeface="+mj-lt"/>
              </a:rPr>
              <a:t>Discriminative stimulus effects of Positive control substance</a:t>
            </a:r>
          </a:p>
        </p:txBody>
      </p:sp>
      <p:sp>
        <p:nvSpPr>
          <p:cNvPr id="81" name="TextBox 80">
            <a:extLst>
              <a:ext uri="{FF2B5EF4-FFF2-40B4-BE49-F238E27FC236}">
                <a16:creationId xmlns:a16="http://schemas.microsoft.com/office/drawing/2014/main" id="{DF646088-80E5-7A32-FB24-48D36D544860}"/>
              </a:ext>
            </a:extLst>
          </p:cNvPr>
          <p:cNvSpPr txBox="1"/>
          <p:nvPr/>
        </p:nvSpPr>
        <p:spPr>
          <a:xfrm>
            <a:off x="12680043" y="14451346"/>
            <a:ext cx="13617917" cy="1112390"/>
          </a:xfrm>
          <a:prstGeom prst="rect">
            <a:avLst/>
          </a:prstGeom>
          <a:noFill/>
        </p:spPr>
        <p:txBody>
          <a:bodyPr wrap="square" lIns="95793" tIns="47896" rIns="95793" bIns="47896" rtlCol="0">
            <a:spAutoFit/>
          </a:bodyPr>
          <a:lstStyle/>
          <a:p>
            <a:pPr marL="1322137" indent="-1322137" algn="just" latinLnBrk="1"/>
            <a:r>
              <a:rPr kumimoji="1" lang="en-US" altLang="ko-KR" sz="2200" b="1" baseline="0" dirty="0">
                <a:solidFill>
                  <a:srgbClr val="000000"/>
                </a:solidFill>
                <a:latin typeface="Arial" panose="020B0604020202020204" pitchFamily="34" charset="0"/>
                <a:ea typeface="굴림" pitchFamily="50" charset="-127"/>
                <a:cs typeface="Arial" panose="020B0604020202020204" pitchFamily="34" charset="0"/>
              </a:rPr>
              <a:t>Figure 1. Results of generalization tests with Positive control substances Morphine and Psilocybin</a:t>
            </a:r>
          </a:p>
          <a:p>
            <a:pPr marL="372527" indent="-372527" algn="just"/>
            <a:r>
              <a:rPr lang="en-US" sz="2200" baseline="0" dirty="0">
                <a:latin typeface="Arial" panose="020B0604020202020204" pitchFamily="34" charset="0"/>
                <a:cs typeface="Arial" panose="020B0604020202020204" pitchFamily="34" charset="0"/>
              </a:rPr>
              <a:t>A</a:t>
            </a:r>
            <a:r>
              <a:rPr lang="en-US" sz="2200" b="0" baseline="0" dirty="0">
                <a:latin typeface="Arial" panose="020B0604020202020204" pitchFamily="34" charset="0"/>
                <a:cs typeface="Arial" panose="020B0604020202020204" pitchFamily="34" charset="0"/>
              </a:rPr>
              <a:t>: </a:t>
            </a:r>
            <a:r>
              <a:rPr kumimoji="1" lang="en-US" sz="2200" b="0" dirty="0">
                <a:solidFill>
                  <a:srgbClr val="000000"/>
                </a:solidFill>
                <a:latin typeface="Arial" panose="020B0604020202020204" pitchFamily="34" charset="0"/>
                <a:ea typeface="굴림" pitchFamily="50" charset="-127"/>
                <a:cs typeface="Arial" panose="020B0604020202020204" pitchFamily="34" charset="0"/>
              </a:rPr>
              <a:t>G</a:t>
            </a:r>
            <a:r>
              <a:rPr kumimoji="1" lang="en-US" altLang="ko-KR" sz="2200" baseline="0" dirty="0">
                <a:solidFill>
                  <a:srgbClr val="000000"/>
                </a:solidFill>
                <a:latin typeface="Arial" panose="020B0604020202020204" pitchFamily="34" charset="0"/>
                <a:ea typeface="굴림" pitchFamily="50" charset="-127"/>
                <a:cs typeface="Arial" panose="020B0604020202020204" pitchFamily="34" charset="0"/>
              </a:rPr>
              <a:t>eneralization tests (left) and rate of responding in responses (right) with Morphine</a:t>
            </a:r>
          </a:p>
          <a:p>
            <a:pPr marL="372527" indent="-372527" algn="just"/>
            <a:r>
              <a:rPr kumimoji="1" lang="en-US" altLang="ko-KR" sz="2200" baseline="0" dirty="0">
                <a:solidFill>
                  <a:srgbClr val="000000"/>
                </a:solidFill>
                <a:latin typeface="Arial" panose="020B0604020202020204" pitchFamily="34" charset="0"/>
                <a:ea typeface="바탕" pitchFamily="18" charset="-127"/>
                <a:cs typeface="Arial" panose="020B0604020202020204" pitchFamily="34" charset="0"/>
              </a:rPr>
              <a:t>B</a:t>
            </a:r>
            <a:r>
              <a:rPr kumimoji="1" lang="en-US" altLang="ko-KR" sz="2200" b="0" baseline="0" dirty="0">
                <a:solidFill>
                  <a:srgbClr val="000000"/>
                </a:solidFill>
                <a:latin typeface="Arial" panose="020B0604020202020204" pitchFamily="34" charset="0"/>
                <a:ea typeface="바탕" pitchFamily="18" charset="-127"/>
                <a:cs typeface="Arial" panose="020B0604020202020204" pitchFamily="34" charset="0"/>
              </a:rPr>
              <a:t>: </a:t>
            </a:r>
            <a:r>
              <a:rPr kumimoji="1" lang="en-US" altLang="ko-KR" sz="2200" b="0" dirty="0">
                <a:solidFill>
                  <a:srgbClr val="000000"/>
                </a:solidFill>
                <a:latin typeface="Arial" panose="020B0604020202020204" pitchFamily="34" charset="0"/>
                <a:ea typeface="굴림" pitchFamily="50" charset="-127"/>
                <a:cs typeface="Arial" panose="020B0604020202020204" pitchFamily="34" charset="0"/>
              </a:rPr>
              <a:t>G</a:t>
            </a:r>
            <a:r>
              <a:rPr kumimoji="1" lang="en-US" altLang="ko-KR" sz="2200" baseline="0" dirty="0">
                <a:solidFill>
                  <a:srgbClr val="000000"/>
                </a:solidFill>
                <a:latin typeface="Arial" panose="020B0604020202020204" pitchFamily="34" charset="0"/>
                <a:ea typeface="굴림" pitchFamily="50" charset="-127"/>
                <a:cs typeface="Arial" panose="020B0604020202020204" pitchFamily="34" charset="0"/>
              </a:rPr>
              <a:t>eneralization tests (left) and rate of responding in responses (right) with Psilocybin</a:t>
            </a:r>
            <a:endParaRPr kumimoji="1" lang="en-US" altLang="ko-KR" sz="2200" b="0" baseline="0" dirty="0">
              <a:solidFill>
                <a:srgbClr val="000000"/>
              </a:solidFill>
              <a:latin typeface="Arial" panose="020B0604020202020204" pitchFamily="34" charset="0"/>
              <a:ea typeface="바탕" pitchFamily="18" charset="-127"/>
              <a:cs typeface="Arial" panose="020B0604020202020204" pitchFamily="34" charset="0"/>
            </a:endParaRPr>
          </a:p>
        </p:txBody>
      </p:sp>
      <p:grpSp>
        <p:nvGrpSpPr>
          <p:cNvPr id="2" name="그룹 1">
            <a:extLst>
              <a:ext uri="{FF2B5EF4-FFF2-40B4-BE49-F238E27FC236}">
                <a16:creationId xmlns:a16="http://schemas.microsoft.com/office/drawing/2014/main" id="{41D48DFE-F2DC-B1EE-B267-18DAE77E3104}"/>
              </a:ext>
            </a:extLst>
          </p:cNvPr>
          <p:cNvGrpSpPr/>
          <p:nvPr/>
        </p:nvGrpSpPr>
        <p:grpSpPr>
          <a:xfrm>
            <a:off x="13266075" y="6729688"/>
            <a:ext cx="11900549" cy="7573768"/>
            <a:chOff x="13764083" y="15330749"/>
            <a:chExt cx="12304465" cy="9155889"/>
          </a:xfrm>
        </p:grpSpPr>
        <p:pic>
          <p:nvPicPr>
            <p:cNvPr id="80" name="그림 79" descr="텍스트, 도표, 라인, 스크린샷이(가) 표시된 사진&#10;&#10;자동 생성된 설명">
              <a:extLst>
                <a:ext uri="{FF2B5EF4-FFF2-40B4-BE49-F238E27FC236}">
                  <a16:creationId xmlns:a16="http://schemas.microsoft.com/office/drawing/2014/main" id="{D2746D60-0689-5352-4765-9067F7D7D0A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764083" y="15330749"/>
              <a:ext cx="12304465" cy="9155889"/>
            </a:xfrm>
            <a:prstGeom prst="rect">
              <a:avLst/>
            </a:prstGeom>
          </p:spPr>
        </p:pic>
        <p:sp>
          <p:nvSpPr>
            <p:cNvPr id="82" name="TextBox 81">
              <a:extLst>
                <a:ext uri="{FF2B5EF4-FFF2-40B4-BE49-F238E27FC236}">
                  <a16:creationId xmlns:a16="http://schemas.microsoft.com/office/drawing/2014/main" id="{F9945CD8-D8A0-A440-A35C-9835E2C834D1}"/>
                </a:ext>
              </a:extLst>
            </p:cNvPr>
            <p:cNvSpPr txBox="1"/>
            <p:nvPr/>
          </p:nvSpPr>
          <p:spPr>
            <a:xfrm>
              <a:off x="14150316" y="15534840"/>
              <a:ext cx="482637" cy="781346"/>
            </a:xfrm>
            <a:prstGeom prst="rect">
              <a:avLst/>
            </a:prstGeom>
            <a:noFill/>
          </p:spPr>
          <p:txBody>
            <a:bodyPr wrap="none" rtlCol="0">
              <a:spAutoFit/>
            </a:bodyPr>
            <a:lstStyle/>
            <a:p>
              <a:r>
                <a:rPr lang="en-US" altLang="ko-KR" sz="3600" b="1" baseline="0" dirty="0">
                  <a:latin typeface="+mj-lt"/>
                </a:rPr>
                <a:t>A</a:t>
              </a:r>
              <a:endParaRPr lang="ko-KR" altLang="en-US" sz="3600" b="1" baseline="0" dirty="0">
                <a:latin typeface="+mj-lt"/>
              </a:endParaRPr>
            </a:p>
          </p:txBody>
        </p:sp>
        <p:sp>
          <p:nvSpPr>
            <p:cNvPr id="83" name="TextBox 82">
              <a:extLst>
                <a:ext uri="{FF2B5EF4-FFF2-40B4-BE49-F238E27FC236}">
                  <a16:creationId xmlns:a16="http://schemas.microsoft.com/office/drawing/2014/main" id="{7FB469A4-25B8-258B-40CD-F8CAB474A889}"/>
                </a:ext>
              </a:extLst>
            </p:cNvPr>
            <p:cNvSpPr txBox="1"/>
            <p:nvPr/>
          </p:nvSpPr>
          <p:spPr>
            <a:xfrm>
              <a:off x="14150530" y="19795093"/>
              <a:ext cx="477666" cy="781346"/>
            </a:xfrm>
            <a:prstGeom prst="rect">
              <a:avLst/>
            </a:prstGeom>
            <a:noFill/>
          </p:spPr>
          <p:txBody>
            <a:bodyPr wrap="none" rtlCol="0">
              <a:spAutoFit/>
            </a:bodyPr>
            <a:lstStyle/>
            <a:p>
              <a:r>
                <a:rPr lang="en-US" altLang="ko-KR" sz="3600" b="1" baseline="0" dirty="0">
                  <a:latin typeface="+mj-lt"/>
                </a:rPr>
                <a:t>B</a:t>
              </a:r>
              <a:endParaRPr lang="ko-KR" altLang="en-US" sz="3600" b="1" baseline="0" dirty="0">
                <a:latin typeface="+mj-lt"/>
              </a:endParaRPr>
            </a:p>
          </p:txBody>
        </p:sp>
      </p:grpSp>
      <p:sp>
        <p:nvSpPr>
          <p:cNvPr id="84" name="순서도: 대체 처리 83">
            <a:extLst>
              <a:ext uri="{FF2B5EF4-FFF2-40B4-BE49-F238E27FC236}">
                <a16:creationId xmlns:a16="http://schemas.microsoft.com/office/drawing/2014/main" id="{8C08DD9E-EA8E-5E07-E928-AAF461DB315F}"/>
              </a:ext>
            </a:extLst>
          </p:cNvPr>
          <p:cNvSpPr/>
          <p:nvPr/>
        </p:nvSpPr>
        <p:spPr>
          <a:xfrm>
            <a:off x="12909429" y="15754184"/>
            <a:ext cx="12640395" cy="837692"/>
          </a:xfrm>
          <a:prstGeom prst="flowChartAlternateProcess">
            <a:avLst/>
          </a:prstGeom>
          <a:solidFill>
            <a:schemeClr val="accent5">
              <a:lumMod val="75000"/>
            </a:schemeClr>
          </a:solidFill>
          <a:ln>
            <a:solidFill>
              <a:schemeClr val="lt1"/>
            </a:solidFill>
          </a:ln>
        </p:spPr>
        <p:style>
          <a:lnRef idx="2">
            <a:schemeClr val="accent1">
              <a:shade val="20000"/>
            </a:schemeClr>
          </a:lnRef>
          <a:fillRef idx="1">
            <a:schemeClr val="accent1"/>
          </a:fillRef>
          <a:effectRef idx="0">
            <a:schemeClr val="accent1"/>
          </a:effectRef>
          <a:fontRef idx="minor">
            <a:schemeClr val="lt1"/>
          </a:fontRef>
        </p:style>
        <p:txBody>
          <a:bodyPr/>
          <a:lstStyle/>
          <a:p>
            <a:pPr lvl="0">
              <a:defRPr lang="ko-KR"/>
            </a:pPr>
            <a:endParaRPr lang="ko-KR" altLang="en-US">
              <a:latin typeface="+mj-lt"/>
            </a:endParaRPr>
          </a:p>
        </p:txBody>
      </p:sp>
      <p:sp>
        <p:nvSpPr>
          <p:cNvPr id="85" name="TextBox 84">
            <a:extLst>
              <a:ext uri="{FF2B5EF4-FFF2-40B4-BE49-F238E27FC236}">
                <a16:creationId xmlns:a16="http://schemas.microsoft.com/office/drawing/2014/main" id="{A08B2FD2-01CB-492C-329A-DCD8DD4AA7A8}"/>
              </a:ext>
            </a:extLst>
          </p:cNvPr>
          <p:cNvSpPr txBox="1"/>
          <p:nvPr/>
        </p:nvSpPr>
        <p:spPr>
          <a:xfrm>
            <a:off x="13769718" y="15854624"/>
            <a:ext cx="11161887" cy="584775"/>
          </a:xfrm>
          <a:prstGeom prst="rect">
            <a:avLst/>
          </a:prstGeom>
          <a:noFill/>
        </p:spPr>
        <p:txBody>
          <a:bodyPr wrap="square" rtlCol="0">
            <a:spAutoFit/>
          </a:bodyPr>
          <a:lstStyle/>
          <a:p>
            <a:pPr algn="ctr"/>
            <a:r>
              <a:rPr lang="en-US" altLang="ko-KR" sz="3200" b="1" dirty="0">
                <a:solidFill>
                  <a:schemeClr val="bg1"/>
                </a:solidFill>
                <a:latin typeface="+mj-lt"/>
              </a:rPr>
              <a:t>Analysis of Neurotransmitter release in </a:t>
            </a:r>
            <a:r>
              <a:rPr lang="en-US" altLang="ko-KR" sz="3200" b="1" dirty="0" err="1">
                <a:solidFill>
                  <a:schemeClr val="bg1"/>
                </a:solidFill>
                <a:latin typeface="+mj-lt"/>
              </a:rPr>
              <a:t>NAc</a:t>
            </a:r>
            <a:endParaRPr lang="en-US" altLang="ko-KR" sz="3200" b="1" dirty="0">
              <a:solidFill>
                <a:schemeClr val="bg1"/>
              </a:solidFill>
              <a:latin typeface="+mj-lt"/>
            </a:endParaRPr>
          </a:p>
        </p:txBody>
      </p:sp>
      <p:sp>
        <p:nvSpPr>
          <p:cNvPr id="90" name="TextBox 89">
            <a:extLst>
              <a:ext uri="{FF2B5EF4-FFF2-40B4-BE49-F238E27FC236}">
                <a16:creationId xmlns:a16="http://schemas.microsoft.com/office/drawing/2014/main" id="{F39DE30C-09A8-4200-2C81-6B7C62A4B622}"/>
              </a:ext>
            </a:extLst>
          </p:cNvPr>
          <p:cNvSpPr txBox="1"/>
          <p:nvPr/>
        </p:nvSpPr>
        <p:spPr>
          <a:xfrm>
            <a:off x="13002118" y="30629182"/>
            <a:ext cx="13020182" cy="2065280"/>
          </a:xfrm>
          <a:prstGeom prst="rect">
            <a:avLst/>
          </a:prstGeom>
          <a:noFill/>
        </p:spPr>
        <p:txBody>
          <a:bodyPr wrap="square" lIns="95793" tIns="47896" rIns="95793" bIns="47896" rtlCol="0">
            <a:spAutoFit/>
          </a:bodyPr>
          <a:lstStyle/>
          <a:p>
            <a:pPr marL="1322137" indent="-1322137" algn="just" latinLnBrk="1">
              <a:lnSpc>
                <a:spcPct val="150000"/>
              </a:lnSpc>
            </a:pPr>
            <a:r>
              <a:rPr kumimoji="1" lang="en-US" altLang="ko-KR" sz="2200" b="1" baseline="0" dirty="0">
                <a:solidFill>
                  <a:srgbClr val="000000"/>
                </a:solidFill>
                <a:latin typeface="Arial" panose="020B0604020202020204" pitchFamily="34" charset="0"/>
                <a:ea typeface="굴림" pitchFamily="50" charset="-127"/>
                <a:cs typeface="Arial" panose="020B0604020202020204" pitchFamily="34" charset="0"/>
              </a:rPr>
              <a:t>Figure 2. </a:t>
            </a:r>
            <a:r>
              <a:rPr lang="en-US" altLang="ko-KR" sz="2200" dirty="0">
                <a:latin typeface="Arial" panose="020B0604020202020204" pitchFamily="34" charset="0"/>
                <a:cs typeface="Arial" panose="020B0604020202020204" pitchFamily="34" charset="0"/>
              </a:rPr>
              <a:t>Results of </a:t>
            </a:r>
            <a:r>
              <a:rPr lang="en-US" altLang="ko-KR" sz="2200" dirty="0" err="1">
                <a:latin typeface="Arial" panose="020B0604020202020204" pitchFamily="34" charset="0"/>
                <a:cs typeface="Arial" panose="020B0604020202020204" pitchFamily="34" charset="0"/>
              </a:rPr>
              <a:t>microdialysis</a:t>
            </a:r>
            <a:r>
              <a:rPr lang="en-US" altLang="ko-KR" sz="2200" dirty="0">
                <a:latin typeface="Arial" panose="020B0604020202020204" pitchFamily="34" charset="0"/>
                <a:cs typeface="Arial" panose="020B0604020202020204" pitchFamily="34" charset="0"/>
              </a:rPr>
              <a:t> analysis with Positive control substances Morphine and Psilocybin</a:t>
            </a:r>
          </a:p>
          <a:p>
            <a:pPr marL="1322137" indent="-1322137" algn="just" latinLnBrk="1">
              <a:lnSpc>
                <a:spcPct val="150000"/>
              </a:lnSpc>
            </a:pPr>
            <a:r>
              <a:rPr lang="en-US" altLang="ko-KR" sz="2200" baseline="0" dirty="0">
                <a:latin typeface="Arial" panose="020B0604020202020204" pitchFamily="34" charset="0"/>
                <a:cs typeface="Arial" panose="020B0604020202020204" pitchFamily="34" charset="0"/>
              </a:rPr>
              <a:t>A</a:t>
            </a:r>
            <a:r>
              <a:rPr lang="en-US" altLang="ko-KR" sz="2200" b="0" baseline="0" dirty="0">
                <a:latin typeface="Arial" panose="020B0604020202020204" pitchFamily="34" charset="0"/>
                <a:cs typeface="Arial" panose="020B0604020202020204" pitchFamily="34" charset="0"/>
              </a:rPr>
              <a:t>: </a:t>
            </a:r>
            <a:r>
              <a:rPr lang="en-US" altLang="ko-KR" sz="2200" dirty="0">
                <a:latin typeface="Arial" panose="020B0604020202020204" pitchFamily="34" charset="0"/>
                <a:cs typeface="Arial" panose="020B0604020202020204" pitchFamily="34" charset="0"/>
              </a:rPr>
              <a:t>Analysis of n</a:t>
            </a:r>
            <a:r>
              <a:rPr lang="en-US" altLang="ko-KR" sz="2200" b="0" baseline="0" dirty="0">
                <a:latin typeface="Arial" panose="020B0604020202020204" pitchFamily="34" charset="0"/>
                <a:cs typeface="Arial" panose="020B0604020202020204" pitchFamily="34" charset="0"/>
              </a:rPr>
              <a:t>e</a:t>
            </a:r>
            <a:r>
              <a:rPr lang="en-US" altLang="ko-KR" sz="2200" dirty="0">
                <a:latin typeface="Arial" panose="020B0604020202020204" pitchFamily="34" charset="0"/>
                <a:cs typeface="Arial" panose="020B0604020202020204" pitchFamily="34" charset="0"/>
              </a:rPr>
              <a:t>urotransmitter concentration (Dopamine, Serotonin, GABA, Glutamate) with Morphine</a:t>
            </a:r>
            <a:endParaRPr kumimoji="1" lang="en-US" altLang="ko-KR" sz="2200" baseline="0" dirty="0">
              <a:solidFill>
                <a:srgbClr val="000000"/>
              </a:solidFill>
              <a:latin typeface="Arial" panose="020B0604020202020204" pitchFamily="34" charset="0"/>
              <a:ea typeface="굴림" pitchFamily="50" charset="-127"/>
              <a:cs typeface="Arial" panose="020B0604020202020204" pitchFamily="34" charset="0"/>
            </a:endParaRPr>
          </a:p>
          <a:p>
            <a:pPr marL="372527" indent="-372527" algn="just">
              <a:lnSpc>
                <a:spcPct val="150000"/>
              </a:lnSpc>
            </a:pPr>
            <a:r>
              <a:rPr kumimoji="1" lang="en-US" altLang="ko-KR" sz="2200" baseline="0" dirty="0">
                <a:solidFill>
                  <a:srgbClr val="000000"/>
                </a:solidFill>
                <a:latin typeface="Arial" panose="020B0604020202020204" pitchFamily="34" charset="0"/>
                <a:ea typeface="바탕" pitchFamily="18" charset="-127"/>
                <a:cs typeface="Arial" panose="020B0604020202020204" pitchFamily="34" charset="0"/>
              </a:rPr>
              <a:t>B</a:t>
            </a:r>
            <a:r>
              <a:rPr kumimoji="1" lang="en-US" altLang="ko-KR" sz="2200" b="0" baseline="0" dirty="0">
                <a:solidFill>
                  <a:srgbClr val="000000"/>
                </a:solidFill>
                <a:latin typeface="Arial" panose="020B0604020202020204" pitchFamily="34" charset="0"/>
                <a:ea typeface="바탕" pitchFamily="18" charset="-127"/>
                <a:cs typeface="Arial" panose="020B0604020202020204" pitchFamily="34" charset="0"/>
              </a:rPr>
              <a:t>: </a:t>
            </a:r>
            <a:r>
              <a:rPr lang="en-US" altLang="ko-KR" sz="2200" dirty="0">
                <a:latin typeface="Arial" panose="020B0604020202020204" pitchFamily="34" charset="0"/>
                <a:cs typeface="Arial" panose="020B0604020202020204" pitchFamily="34" charset="0"/>
              </a:rPr>
              <a:t>Analysis of n</a:t>
            </a:r>
            <a:r>
              <a:rPr lang="en-US" altLang="ko-KR" sz="2200" b="0" baseline="0" dirty="0">
                <a:latin typeface="Arial" panose="020B0604020202020204" pitchFamily="34" charset="0"/>
                <a:cs typeface="Arial" panose="020B0604020202020204" pitchFamily="34" charset="0"/>
              </a:rPr>
              <a:t>e</a:t>
            </a:r>
            <a:r>
              <a:rPr lang="en-US" altLang="ko-KR" sz="2200" dirty="0">
                <a:latin typeface="Arial" panose="020B0604020202020204" pitchFamily="34" charset="0"/>
                <a:cs typeface="Arial" panose="020B0604020202020204" pitchFamily="34" charset="0"/>
              </a:rPr>
              <a:t>urotransmitter concentration (Dopamine, Serotonin, GABA, Glutamate) with Psilocybin</a:t>
            </a:r>
            <a:endParaRPr kumimoji="1" lang="en-US" altLang="ko-KR" sz="2200" baseline="0" dirty="0">
              <a:solidFill>
                <a:srgbClr val="000000"/>
              </a:solidFill>
              <a:latin typeface="Arial" panose="020B0604020202020204" pitchFamily="34" charset="0"/>
              <a:ea typeface="굴림" pitchFamily="50" charset="-127"/>
              <a:cs typeface="Arial" panose="020B0604020202020204" pitchFamily="34" charset="0"/>
            </a:endParaRPr>
          </a:p>
          <a:p>
            <a:pPr marL="372527" indent="-372527" algn="just">
              <a:lnSpc>
                <a:spcPct val="150000"/>
              </a:lnSpc>
            </a:pPr>
            <a:endParaRPr kumimoji="1" lang="en-US" altLang="ko-KR" sz="2200" baseline="0" dirty="0">
              <a:solidFill>
                <a:srgbClr val="000000"/>
              </a:solidFill>
              <a:latin typeface="Arial" panose="020B0604020202020204" pitchFamily="34" charset="0"/>
              <a:ea typeface="굴림" pitchFamily="50" charset="-127"/>
              <a:cs typeface="Arial" panose="020B0604020202020204" pitchFamily="34" charset="0"/>
            </a:endParaRPr>
          </a:p>
        </p:txBody>
      </p:sp>
      <p:sp>
        <p:nvSpPr>
          <p:cNvPr id="91" name="순서도: 대체 처리 90">
            <a:extLst>
              <a:ext uri="{FF2B5EF4-FFF2-40B4-BE49-F238E27FC236}">
                <a16:creationId xmlns:a16="http://schemas.microsoft.com/office/drawing/2014/main" id="{77944DEF-C850-0960-BB2D-3A7FE1D53F25}"/>
              </a:ext>
            </a:extLst>
          </p:cNvPr>
          <p:cNvSpPr/>
          <p:nvPr/>
        </p:nvSpPr>
        <p:spPr>
          <a:xfrm>
            <a:off x="26283688" y="4713504"/>
            <a:ext cx="13136067" cy="830374"/>
          </a:xfrm>
          <a:prstGeom prst="flowChartAlternateProcess">
            <a:avLst/>
          </a:prstGeom>
          <a:solidFill>
            <a:schemeClr val="accent5">
              <a:lumMod val="75000"/>
            </a:schemeClr>
          </a:solidFill>
          <a:ln>
            <a:solidFill>
              <a:schemeClr val="lt1"/>
            </a:solidFill>
          </a:ln>
        </p:spPr>
        <p:style>
          <a:lnRef idx="2">
            <a:schemeClr val="accent1">
              <a:shade val="20000"/>
            </a:schemeClr>
          </a:lnRef>
          <a:fillRef idx="1">
            <a:schemeClr val="accent1"/>
          </a:fillRef>
          <a:effectRef idx="0">
            <a:schemeClr val="accent1"/>
          </a:effectRef>
          <a:fontRef idx="minor">
            <a:schemeClr val="lt1"/>
          </a:fontRef>
        </p:style>
        <p:txBody>
          <a:bodyPr/>
          <a:lstStyle/>
          <a:p>
            <a:pPr lvl="0">
              <a:defRPr lang="ko-KR"/>
            </a:pPr>
            <a:endParaRPr lang="ko-KR" altLang="en-US">
              <a:latin typeface="+mj-lt"/>
            </a:endParaRPr>
          </a:p>
        </p:txBody>
      </p:sp>
      <p:sp>
        <p:nvSpPr>
          <p:cNvPr id="92" name="TextBox 91">
            <a:extLst>
              <a:ext uri="{FF2B5EF4-FFF2-40B4-BE49-F238E27FC236}">
                <a16:creationId xmlns:a16="http://schemas.microsoft.com/office/drawing/2014/main" id="{8D11F358-65B7-07C7-9AD0-EBB4FC8230F5}"/>
              </a:ext>
            </a:extLst>
          </p:cNvPr>
          <p:cNvSpPr txBox="1"/>
          <p:nvPr/>
        </p:nvSpPr>
        <p:spPr>
          <a:xfrm>
            <a:off x="27317283" y="4808803"/>
            <a:ext cx="11161887" cy="584775"/>
          </a:xfrm>
          <a:prstGeom prst="rect">
            <a:avLst/>
          </a:prstGeom>
          <a:noFill/>
        </p:spPr>
        <p:txBody>
          <a:bodyPr wrap="square" rtlCol="0">
            <a:spAutoFit/>
          </a:bodyPr>
          <a:lstStyle/>
          <a:p>
            <a:pPr algn="ctr"/>
            <a:r>
              <a:rPr lang="en-US" altLang="ko-KR" sz="3200" b="1" dirty="0">
                <a:solidFill>
                  <a:schemeClr val="bg1"/>
                </a:solidFill>
                <a:latin typeface="+mj-lt"/>
              </a:rPr>
              <a:t>Discriminative stimulus effects of NPS</a:t>
            </a:r>
          </a:p>
        </p:txBody>
      </p:sp>
      <p:pic>
        <p:nvPicPr>
          <p:cNvPr id="95" name="그림 94" descr="텍스트, 스크린샷, 도표, 라인이(가) 표시된 사진&#10;&#10;자동 생성된 설명">
            <a:extLst>
              <a:ext uri="{FF2B5EF4-FFF2-40B4-BE49-F238E27FC236}">
                <a16:creationId xmlns:a16="http://schemas.microsoft.com/office/drawing/2014/main" id="{B29296BC-8614-A034-A9DB-DAA5DBB0788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875690" y="5969465"/>
            <a:ext cx="12224813" cy="15417742"/>
          </a:xfrm>
          <a:prstGeom prst="rect">
            <a:avLst/>
          </a:prstGeom>
        </p:spPr>
      </p:pic>
      <p:sp>
        <p:nvSpPr>
          <p:cNvPr id="88" name="TextBox 87">
            <a:extLst>
              <a:ext uri="{FF2B5EF4-FFF2-40B4-BE49-F238E27FC236}">
                <a16:creationId xmlns:a16="http://schemas.microsoft.com/office/drawing/2014/main" id="{166515F8-0C01-3636-927E-5AAE7E1A30D6}"/>
              </a:ext>
            </a:extLst>
          </p:cNvPr>
          <p:cNvSpPr txBox="1"/>
          <p:nvPr/>
        </p:nvSpPr>
        <p:spPr>
          <a:xfrm>
            <a:off x="12595253" y="16591876"/>
            <a:ext cx="8370215" cy="507831"/>
          </a:xfrm>
          <a:prstGeom prst="rect">
            <a:avLst/>
          </a:prstGeom>
          <a:noFill/>
        </p:spPr>
        <p:txBody>
          <a:bodyPr wrap="square">
            <a:spAutoFit/>
          </a:bodyPr>
          <a:lstStyle/>
          <a:p>
            <a:pPr algn="just">
              <a:defRPr lang="ko-KR" altLang="en-US"/>
            </a:pPr>
            <a:r>
              <a:rPr lang="en-US" altLang="ko-KR" sz="2700" b="1" dirty="0">
                <a:latin typeface="+mj-lt"/>
              </a:rPr>
              <a:t>	Morphine</a:t>
            </a:r>
            <a:endParaRPr lang="ko-KR" altLang="en-US" sz="2700" dirty="0">
              <a:latin typeface="+mj-lt"/>
            </a:endParaRPr>
          </a:p>
        </p:txBody>
      </p:sp>
      <p:sp>
        <p:nvSpPr>
          <p:cNvPr id="94" name="TextBox 93">
            <a:extLst>
              <a:ext uri="{FF2B5EF4-FFF2-40B4-BE49-F238E27FC236}">
                <a16:creationId xmlns:a16="http://schemas.microsoft.com/office/drawing/2014/main" id="{5F19C38E-05B1-38CD-B00D-DDFDFF06B8FF}"/>
              </a:ext>
            </a:extLst>
          </p:cNvPr>
          <p:cNvSpPr txBox="1"/>
          <p:nvPr/>
        </p:nvSpPr>
        <p:spPr>
          <a:xfrm>
            <a:off x="12471535" y="23699556"/>
            <a:ext cx="8358869" cy="2857500"/>
          </a:xfrm>
          <a:prstGeom prst="rect">
            <a:avLst/>
          </a:prstGeom>
        </p:spPr>
        <p:txBody>
          <a:bodyPr wrap="square"/>
          <a:lstStyle/>
          <a:p>
            <a:pPr algn="just">
              <a:defRPr lang="ko-KR" altLang="en-US"/>
            </a:pPr>
            <a:r>
              <a:rPr lang="en-US" altLang="ko-KR" sz="2700" b="1" dirty="0">
                <a:latin typeface="+mj-lt"/>
              </a:rPr>
              <a:t>	</a:t>
            </a:r>
            <a:r>
              <a:rPr lang="ko-KR" altLang="en-US" sz="2700" b="1" dirty="0" err="1">
                <a:latin typeface="+mj-lt"/>
              </a:rPr>
              <a:t>Psilocybin</a:t>
            </a:r>
            <a:endParaRPr lang="ko-KR" altLang="en-US" sz="2700" dirty="0">
              <a:latin typeface="+mj-lt"/>
            </a:endParaRPr>
          </a:p>
        </p:txBody>
      </p:sp>
      <p:sp>
        <p:nvSpPr>
          <p:cNvPr id="96" name="TextBox 95">
            <a:extLst>
              <a:ext uri="{FF2B5EF4-FFF2-40B4-BE49-F238E27FC236}">
                <a16:creationId xmlns:a16="http://schemas.microsoft.com/office/drawing/2014/main" id="{7D15013B-5A5E-CBCE-D4A4-9DEB0F807618}"/>
              </a:ext>
            </a:extLst>
          </p:cNvPr>
          <p:cNvSpPr txBox="1"/>
          <p:nvPr/>
        </p:nvSpPr>
        <p:spPr>
          <a:xfrm>
            <a:off x="26179138" y="21509906"/>
            <a:ext cx="13617916" cy="2573111"/>
          </a:xfrm>
          <a:prstGeom prst="rect">
            <a:avLst/>
          </a:prstGeom>
          <a:noFill/>
        </p:spPr>
        <p:txBody>
          <a:bodyPr wrap="square" lIns="95793" tIns="47896" rIns="95793" bIns="47896" rtlCol="0">
            <a:spAutoFit/>
          </a:bodyPr>
          <a:lstStyle/>
          <a:p>
            <a:pPr marL="1322137" indent="-1322137" algn="just" latinLnBrk="1">
              <a:lnSpc>
                <a:spcPct val="150000"/>
              </a:lnSpc>
            </a:pPr>
            <a:r>
              <a:rPr kumimoji="1" lang="en-US" altLang="ko-KR" sz="2200" b="1" baseline="0" dirty="0">
                <a:solidFill>
                  <a:srgbClr val="000000"/>
                </a:solidFill>
                <a:latin typeface="Arial" panose="020B0604020202020204" pitchFamily="34" charset="0"/>
                <a:ea typeface="굴림" pitchFamily="50" charset="-127"/>
                <a:cs typeface="Arial" panose="020B0604020202020204" pitchFamily="34" charset="0"/>
              </a:rPr>
              <a:t>Figure </a:t>
            </a:r>
            <a:r>
              <a:rPr kumimoji="1" lang="en-US" altLang="ko-KR" sz="2200" b="1" dirty="0">
                <a:solidFill>
                  <a:srgbClr val="000000"/>
                </a:solidFill>
                <a:latin typeface="Arial" panose="020B0604020202020204" pitchFamily="34" charset="0"/>
                <a:ea typeface="굴림" pitchFamily="50" charset="-127"/>
                <a:cs typeface="Arial" panose="020B0604020202020204" pitchFamily="34" charset="0"/>
              </a:rPr>
              <a:t>3</a:t>
            </a:r>
            <a:r>
              <a:rPr kumimoji="1" lang="en-US" altLang="ko-KR" sz="2200" b="1" baseline="0" dirty="0">
                <a:solidFill>
                  <a:srgbClr val="000000"/>
                </a:solidFill>
                <a:latin typeface="Arial" panose="020B0604020202020204" pitchFamily="34" charset="0"/>
                <a:ea typeface="굴림" pitchFamily="50" charset="-127"/>
                <a:cs typeface="Arial" panose="020B0604020202020204" pitchFamily="34" charset="0"/>
              </a:rPr>
              <a:t>. Results of generalization tests with Positive control substances and </a:t>
            </a:r>
            <a:r>
              <a:rPr kumimoji="1" lang="en-US" altLang="ko-KR" sz="2200" b="1" dirty="0">
                <a:solidFill>
                  <a:srgbClr val="000000"/>
                </a:solidFill>
                <a:latin typeface="Arial" panose="020B0604020202020204" pitchFamily="34" charset="0"/>
                <a:ea typeface="굴림" pitchFamily="50" charset="-127"/>
                <a:cs typeface="Arial" panose="020B0604020202020204" pitchFamily="34" charset="0"/>
              </a:rPr>
              <a:t>NPS</a:t>
            </a:r>
            <a:endParaRPr kumimoji="1" lang="en-US" altLang="ko-KR" sz="2200" b="1" baseline="0" dirty="0">
              <a:solidFill>
                <a:srgbClr val="000000"/>
              </a:solidFill>
              <a:latin typeface="Arial" panose="020B0604020202020204" pitchFamily="34" charset="0"/>
              <a:ea typeface="굴림" pitchFamily="50" charset="-127"/>
              <a:cs typeface="Arial" panose="020B0604020202020204" pitchFamily="34" charset="0"/>
            </a:endParaRPr>
          </a:p>
          <a:p>
            <a:pPr marL="372527" indent="-372527" algn="just">
              <a:lnSpc>
                <a:spcPct val="150000"/>
              </a:lnSpc>
            </a:pPr>
            <a:r>
              <a:rPr lang="en-US" altLang="ko-KR" sz="2200" baseline="0" dirty="0">
                <a:latin typeface="Arial" panose="020B0604020202020204" pitchFamily="34" charset="0"/>
                <a:cs typeface="Arial" panose="020B0604020202020204" pitchFamily="34" charset="0"/>
              </a:rPr>
              <a:t>A</a:t>
            </a:r>
            <a:r>
              <a:rPr lang="en-US" altLang="ko-KR" sz="2200" b="0" baseline="0" dirty="0">
                <a:latin typeface="Arial" panose="020B0604020202020204" pitchFamily="34" charset="0"/>
                <a:cs typeface="Arial" panose="020B0604020202020204" pitchFamily="34" charset="0"/>
              </a:rPr>
              <a:t>: G</a:t>
            </a:r>
            <a:r>
              <a:rPr lang="en-US" altLang="ko-KR" sz="2200" dirty="0">
                <a:latin typeface="Arial" panose="020B0604020202020204" pitchFamily="34" charset="0"/>
                <a:cs typeface="Arial" panose="020B0604020202020204" pitchFamily="34" charset="0"/>
              </a:rPr>
              <a:t>eneralization tests with U-49900 for discriminative stimulus effects of morphine.</a:t>
            </a:r>
            <a:endParaRPr kumimoji="1" lang="en-US" altLang="ko-KR" sz="2200" baseline="0" dirty="0">
              <a:solidFill>
                <a:srgbClr val="000000"/>
              </a:solidFill>
              <a:latin typeface="Arial" panose="020B0604020202020204" pitchFamily="34" charset="0"/>
              <a:ea typeface="굴림" pitchFamily="50" charset="-127"/>
              <a:cs typeface="Arial" panose="020B0604020202020204" pitchFamily="34" charset="0"/>
            </a:endParaRPr>
          </a:p>
          <a:p>
            <a:pPr marL="372527" indent="-372527" algn="just">
              <a:lnSpc>
                <a:spcPct val="150000"/>
              </a:lnSpc>
            </a:pPr>
            <a:r>
              <a:rPr kumimoji="1" lang="en-US" altLang="ko-KR" sz="2200" baseline="0" dirty="0">
                <a:solidFill>
                  <a:srgbClr val="000000"/>
                </a:solidFill>
                <a:latin typeface="Arial" panose="020B0604020202020204" pitchFamily="34" charset="0"/>
                <a:ea typeface="바탕" pitchFamily="18" charset="-127"/>
                <a:cs typeface="Arial" panose="020B0604020202020204" pitchFamily="34" charset="0"/>
              </a:rPr>
              <a:t>B</a:t>
            </a:r>
            <a:r>
              <a:rPr kumimoji="1" lang="en-US" altLang="ko-KR" sz="2200" b="0" baseline="0" dirty="0">
                <a:solidFill>
                  <a:srgbClr val="000000"/>
                </a:solidFill>
                <a:latin typeface="Arial" panose="020B0604020202020204" pitchFamily="34" charset="0"/>
                <a:ea typeface="바탕" pitchFamily="18" charset="-127"/>
                <a:cs typeface="Arial" panose="020B0604020202020204" pitchFamily="34" charset="0"/>
              </a:rPr>
              <a:t>: G</a:t>
            </a:r>
            <a:r>
              <a:rPr lang="en-US" altLang="ko-KR" sz="2200" dirty="0">
                <a:latin typeface="Arial" panose="020B0604020202020204" pitchFamily="34" charset="0"/>
                <a:cs typeface="Arial" panose="020B0604020202020204" pitchFamily="34" charset="0"/>
              </a:rPr>
              <a:t>eneralization tests with 5-MeO-2-TMT for discriminative stimulus effects of psilocybin.</a:t>
            </a:r>
            <a:endParaRPr kumimoji="1" lang="en-US" altLang="ko-KR" sz="2200" b="0" baseline="0" dirty="0">
              <a:solidFill>
                <a:srgbClr val="000000"/>
              </a:solidFill>
              <a:latin typeface="Arial" panose="020B0604020202020204" pitchFamily="34" charset="0"/>
              <a:ea typeface="바탕" pitchFamily="18" charset="-127"/>
              <a:cs typeface="Arial" panose="020B0604020202020204" pitchFamily="34" charset="0"/>
            </a:endParaRPr>
          </a:p>
          <a:p>
            <a:pPr marL="372527" indent="-372527" algn="just">
              <a:lnSpc>
                <a:spcPct val="150000"/>
              </a:lnSpc>
            </a:pPr>
            <a:r>
              <a:rPr kumimoji="1" lang="en-US" altLang="ko-KR" sz="2200" b="0" baseline="0" dirty="0">
                <a:solidFill>
                  <a:srgbClr val="000000"/>
                </a:solidFill>
                <a:latin typeface="Arial" panose="020B0604020202020204" pitchFamily="34" charset="0"/>
                <a:ea typeface="바탕" pitchFamily="18" charset="-127"/>
                <a:cs typeface="Arial" panose="020B0604020202020204" pitchFamily="34" charset="0"/>
              </a:rPr>
              <a:t>C: G</a:t>
            </a:r>
            <a:r>
              <a:rPr lang="en-US" altLang="ko-KR" sz="2200" dirty="0">
                <a:latin typeface="Arial" panose="020B0604020202020204" pitchFamily="34" charset="0"/>
                <a:cs typeface="Arial" panose="020B0604020202020204" pitchFamily="34" charset="0"/>
              </a:rPr>
              <a:t>eneralization tests with 4-AcO-DART for discriminative stimulus effects of psilocybin. </a:t>
            </a:r>
            <a:endParaRPr kumimoji="1" lang="en-US" altLang="ko-KR" sz="2200" b="0" baseline="0" dirty="0">
              <a:solidFill>
                <a:srgbClr val="000000"/>
              </a:solidFill>
              <a:latin typeface="Arial" panose="020B0604020202020204" pitchFamily="34" charset="0"/>
              <a:ea typeface="바탕" pitchFamily="18" charset="-127"/>
              <a:cs typeface="Arial" panose="020B0604020202020204" pitchFamily="34" charset="0"/>
            </a:endParaRPr>
          </a:p>
          <a:p>
            <a:pPr marL="372527" indent="-372527" algn="just">
              <a:lnSpc>
                <a:spcPct val="150000"/>
              </a:lnSpc>
            </a:pPr>
            <a:r>
              <a:rPr kumimoji="1" lang="en-US" altLang="ko-KR" sz="2200" dirty="0">
                <a:solidFill>
                  <a:srgbClr val="000000"/>
                </a:solidFill>
                <a:latin typeface="Arial" panose="020B0604020202020204" pitchFamily="34" charset="0"/>
                <a:ea typeface="바탕" pitchFamily="18" charset="-127"/>
                <a:cs typeface="Arial" panose="020B0604020202020204" pitchFamily="34" charset="0"/>
              </a:rPr>
              <a:t>D: G</a:t>
            </a:r>
            <a:r>
              <a:rPr lang="en-US" altLang="ko-KR" sz="2200" dirty="0">
                <a:latin typeface="Arial" panose="020B0604020202020204" pitchFamily="34" charset="0"/>
                <a:cs typeface="Arial" panose="020B0604020202020204" pitchFamily="34" charset="0"/>
              </a:rPr>
              <a:t>eneralization tests with 4-OH-MET for discriminative stimulus effects of psilocybin. </a:t>
            </a:r>
            <a:endParaRPr kumimoji="1" lang="en-US" altLang="ko-KR" sz="2200" b="0" baseline="0" dirty="0">
              <a:solidFill>
                <a:srgbClr val="000000"/>
              </a:solidFill>
              <a:latin typeface="Arial" panose="020B0604020202020204" pitchFamily="34" charset="0"/>
              <a:ea typeface="바탕" pitchFamily="18" charset="-127"/>
              <a:cs typeface="Arial" panose="020B0604020202020204" pitchFamily="34" charset="0"/>
            </a:endParaRPr>
          </a:p>
        </p:txBody>
      </p:sp>
      <p:grpSp>
        <p:nvGrpSpPr>
          <p:cNvPr id="25" name="그룹 24">
            <a:extLst>
              <a:ext uri="{FF2B5EF4-FFF2-40B4-BE49-F238E27FC236}">
                <a16:creationId xmlns:a16="http://schemas.microsoft.com/office/drawing/2014/main" id="{13ADCEFA-D96D-47CC-24BD-AFFD3EAE94BA}"/>
              </a:ext>
            </a:extLst>
          </p:cNvPr>
          <p:cNvGrpSpPr/>
          <p:nvPr/>
        </p:nvGrpSpPr>
        <p:grpSpPr>
          <a:xfrm>
            <a:off x="13949067" y="17034955"/>
            <a:ext cx="10803187" cy="13596966"/>
            <a:chOff x="14577849" y="16895412"/>
            <a:chExt cx="10803187" cy="13596966"/>
          </a:xfrm>
        </p:grpSpPr>
        <p:grpSp>
          <p:nvGrpSpPr>
            <p:cNvPr id="79" name="그룹 78">
              <a:extLst>
                <a:ext uri="{FF2B5EF4-FFF2-40B4-BE49-F238E27FC236}">
                  <a16:creationId xmlns:a16="http://schemas.microsoft.com/office/drawing/2014/main" id="{2EBEB5B9-3CB2-5C77-1E07-19BCA8FD9347}"/>
                </a:ext>
              </a:extLst>
            </p:cNvPr>
            <p:cNvGrpSpPr/>
            <p:nvPr/>
          </p:nvGrpSpPr>
          <p:grpSpPr>
            <a:xfrm>
              <a:off x="14623847" y="16895412"/>
              <a:ext cx="10757189" cy="13596966"/>
              <a:chOff x="15871312" y="18703008"/>
              <a:chExt cx="9379618" cy="12999090"/>
            </a:xfrm>
          </p:grpSpPr>
          <p:pic>
            <p:nvPicPr>
              <p:cNvPr id="32" name="그림 31" descr="텍스트, 도표, 스크린샷, 라인이(가) 표시된 사진&#10;&#10;자동 생성된 설명">
                <a:extLst>
                  <a:ext uri="{FF2B5EF4-FFF2-40B4-BE49-F238E27FC236}">
                    <a16:creationId xmlns:a16="http://schemas.microsoft.com/office/drawing/2014/main" id="{9BCBEEED-D903-DA9D-1243-77AF5646B5A9}"/>
                  </a:ext>
                </a:extLst>
              </p:cNvPr>
              <p:cNvPicPr>
                <a:picLocks noChangeAspect="1"/>
              </p:cNvPicPr>
              <p:nvPr/>
            </p:nvPicPr>
            <p:blipFill>
              <a:blip r:embed="rId9" cstate="print">
                <a:extLst>
                  <a:ext uri="{28A0092B-C50C-407E-A947-70E740481C1C}">
                    <a14:useLocalDpi xmlns:a14="http://schemas.microsoft.com/office/drawing/2010/main" val="0"/>
                  </a:ext>
                </a:extLst>
              </a:blip>
              <a:srcRect t="4554" b="49450"/>
              <a:stretch/>
            </p:blipFill>
            <p:spPr>
              <a:xfrm>
                <a:off x="15871312" y="18703008"/>
                <a:ext cx="9379618" cy="6525385"/>
              </a:xfrm>
              <a:prstGeom prst="rect">
                <a:avLst/>
              </a:prstGeom>
            </p:spPr>
          </p:pic>
          <p:pic>
            <p:nvPicPr>
              <p:cNvPr id="67" name="그림 66" descr="텍스트, 도표, 스크린샷, 라인이(가) 표시된 사진&#10;&#10;자동 생성된 설명">
                <a:extLst>
                  <a:ext uri="{FF2B5EF4-FFF2-40B4-BE49-F238E27FC236}">
                    <a16:creationId xmlns:a16="http://schemas.microsoft.com/office/drawing/2014/main" id="{7BB2D92F-1853-C484-3548-7EA611F8F93C}"/>
                  </a:ext>
                </a:extLst>
              </p:cNvPr>
              <p:cNvPicPr>
                <a:picLocks noChangeAspect="1"/>
              </p:cNvPicPr>
              <p:nvPr/>
            </p:nvPicPr>
            <p:blipFill>
              <a:blip r:embed="rId9" cstate="print">
                <a:extLst>
                  <a:ext uri="{28A0092B-C50C-407E-A947-70E740481C1C}">
                    <a14:useLocalDpi xmlns:a14="http://schemas.microsoft.com/office/drawing/2010/main" val="0"/>
                  </a:ext>
                </a:extLst>
              </a:blip>
              <a:srcRect t="55972"/>
              <a:stretch/>
            </p:blipFill>
            <p:spPr>
              <a:xfrm>
                <a:off x="15871312" y="25455733"/>
                <a:ext cx="9379618" cy="6246365"/>
              </a:xfrm>
              <a:prstGeom prst="rect">
                <a:avLst/>
              </a:prstGeom>
            </p:spPr>
          </p:pic>
        </p:grpSp>
        <p:sp>
          <p:nvSpPr>
            <p:cNvPr id="98" name="TextBox 97">
              <a:extLst>
                <a:ext uri="{FF2B5EF4-FFF2-40B4-BE49-F238E27FC236}">
                  <a16:creationId xmlns:a16="http://schemas.microsoft.com/office/drawing/2014/main" id="{5B5AD73F-DBAE-28A4-D863-A4B64E3DAFE1}"/>
                </a:ext>
              </a:extLst>
            </p:cNvPr>
            <p:cNvSpPr txBox="1"/>
            <p:nvPr/>
          </p:nvSpPr>
          <p:spPr>
            <a:xfrm>
              <a:off x="14577849" y="17069940"/>
              <a:ext cx="515540" cy="646331"/>
            </a:xfrm>
            <a:prstGeom prst="rect">
              <a:avLst/>
            </a:prstGeom>
            <a:noFill/>
          </p:spPr>
          <p:txBody>
            <a:bodyPr wrap="square" rtlCol="0">
              <a:spAutoFit/>
            </a:bodyPr>
            <a:lstStyle/>
            <a:p>
              <a:r>
                <a:rPr lang="en-US" altLang="ko-KR" sz="3600" b="1" baseline="0" dirty="0">
                  <a:latin typeface="+mj-lt"/>
                </a:rPr>
                <a:t>A</a:t>
              </a:r>
              <a:endParaRPr lang="ko-KR" altLang="en-US" sz="3600" b="1" baseline="0" dirty="0">
                <a:latin typeface="+mj-lt"/>
              </a:endParaRPr>
            </a:p>
          </p:txBody>
        </p:sp>
        <p:sp>
          <p:nvSpPr>
            <p:cNvPr id="103" name="TextBox 102">
              <a:extLst>
                <a:ext uri="{FF2B5EF4-FFF2-40B4-BE49-F238E27FC236}">
                  <a16:creationId xmlns:a16="http://schemas.microsoft.com/office/drawing/2014/main" id="{4E53BB3D-247A-9C28-B1C9-7D66E8EEE2CB}"/>
                </a:ext>
              </a:extLst>
            </p:cNvPr>
            <p:cNvSpPr txBox="1"/>
            <p:nvPr/>
          </p:nvSpPr>
          <p:spPr>
            <a:xfrm>
              <a:off x="14622626" y="24091571"/>
              <a:ext cx="510230" cy="646331"/>
            </a:xfrm>
            <a:prstGeom prst="rect">
              <a:avLst/>
            </a:prstGeom>
            <a:noFill/>
          </p:spPr>
          <p:txBody>
            <a:bodyPr wrap="square" rtlCol="0">
              <a:spAutoFit/>
            </a:bodyPr>
            <a:lstStyle/>
            <a:p>
              <a:r>
                <a:rPr lang="en-US" altLang="ko-KR" sz="3600" b="1" baseline="0" dirty="0">
                  <a:latin typeface="+mj-lt"/>
                </a:rPr>
                <a:t>B</a:t>
              </a:r>
              <a:endParaRPr lang="ko-KR" altLang="en-US" sz="3600" b="1" baseline="0" dirty="0">
                <a:latin typeface="+mj-lt"/>
              </a:endParaRPr>
            </a:p>
          </p:txBody>
        </p:sp>
      </p:grpSp>
      <p:sp>
        <p:nvSpPr>
          <p:cNvPr id="104" name="TextBox 103">
            <a:extLst>
              <a:ext uri="{FF2B5EF4-FFF2-40B4-BE49-F238E27FC236}">
                <a16:creationId xmlns:a16="http://schemas.microsoft.com/office/drawing/2014/main" id="{6969EDD7-2CC5-FA04-88E6-98A91CCA1E5D}"/>
              </a:ext>
            </a:extLst>
          </p:cNvPr>
          <p:cNvSpPr txBox="1"/>
          <p:nvPr/>
        </p:nvSpPr>
        <p:spPr>
          <a:xfrm>
            <a:off x="26982666" y="5969465"/>
            <a:ext cx="466794" cy="646331"/>
          </a:xfrm>
          <a:prstGeom prst="rect">
            <a:avLst/>
          </a:prstGeom>
          <a:noFill/>
        </p:spPr>
        <p:txBody>
          <a:bodyPr wrap="none" rtlCol="0">
            <a:spAutoFit/>
          </a:bodyPr>
          <a:lstStyle/>
          <a:p>
            <a:r>
              <a:rPr lang="en-US" altLang="ko-KR" sz="3600" b="1" baseline="0" dirty="0">
                <a:latin typeface="+mj-lt"/>
              </a:rPr>
              <a:t>A</a:t>
            </a:r>
            <a:endParaRPr lang="ko-KR" altLang="en-US" sz="3600" b="1" baseline="0" dirty="0">
              <a:latin typeface="+mj-lt"/>
            </a:endParaRPr>
          </a:p>
        </p:txBody>
      </p:sp>
      <p:sp>
        <p:nvSpPr>
          <p:cNvPr id="105" name="TextBox 104">
            <a:extLst>
              <a:ext uri="{FF2B5EF4-FFF2-40B4-BE49-F238E27FC236}">
                <a16:creationId xmlns:a16="http://schemas.microsoft.com/office/drawing/2014/main" id="{72F5B5F4-BA2A-7942-3671-EADECEAF264C}"/>
              </a:ext>
            </a:extLst>
          </p:cNvPr>
          <p:cNvSpPr txBox="1"/>
          <p:nvPr/>
        </p:nvSpPr>
        <p:spPr>
          <a:xfrm>
            <a:off x="26982873" y="9493554"/>
            <a:ext cx="461986" cy="646331"/>
          </a:xfrm>
          <a:prstGeom prst="rect">
            <a:avLst/>
          </a:prstGeom>
          <a:noFill/>
        </p:spPr>
        <p:txBody>
          <a:bodyPr wrap="none" rtlCol="0">
            <a:spAutoFit/>
          </a:bodyPr>
          <a:lstStyle/>
          <a:p>
            <a:r>
              <a:rPr lang="en-US" altLang="ko-KR" sz="3600" b="1" baseline="0" dirty="0">
                <a:latin typeface="+mj-lt"/>
              </a:rPr>
              <a:t>B</a:t>
            </a:r>
            <a:endParaRPr lang="ko-KR" altLang="en-US" sz="3600" b="1" baseline="0" dirty="0">
              <a:latin typeface="+mj-lt"/>
            </a:endParaRPr>
          </a:p>
        </p:txBody>
      </p:sp>
      <p:sp>
        <p:nvSpPr>
          <p:cNvPr id="106" name="TextBox 105">
            <a:extLst>
              <a:ext uri="{FF2B5EF4-FFF2-40B4-BE49-F238E27FC236}">
                <a16:creationId xmlns:a16="http://schemas.microsoft.com/office/drawing/2014/main" id="{65A922DF-C173-0FCE-99DD-C9ACCF85D4CF}"/>
              </a:ext>
            </a:extLst>
          </p:cNvPr>
          <p:cNvSpPr txBox="1"/>
          <p:nvPr/>
        </p:nvSpPr>
        <p:spPr>
          <a:xfrm>
            <a:off x="27069459" y="13662540"/>
            <a:ext cx="495649" cy="646331"/>
          </a:xfrm>
          <a:prstGeom prst="rect">
            <a:avLst/>
          </a:prstGeom>
          <a:noFill/>
        </p:spPr>
        <p:txBody>
          <a:bodyPr wrap="none" rtlCol="0">
            <a:spAutoFit/>
          </a:bodyPr>
          <a:lstStyle/>
          <a:p>
            <a:r>
              <a:rPr lang="en-US" altLang="ko-KR" sz="3600" b="1" baseline="0" dirty="0">
                <a:latin typeface="+mj-lt"/>
              </a:rPr>
              <a:t>C</a:t>
            </a:r>
            <a:endParaRPr lang="ko-KR" altLang="en-US" sz="3600" b="1" baseline="0" dirty="0">
              <a:latin typeface="+mj-lt"/>
            </a:endParaRPr>
          </a:p>
        </p:txBody>
      </p:sp>
      <p:sp>
        <p:nvSpPr>
          <p:cNvPr id="107" name="TextBox 106">
            <a:extLst>
              <a:ext uri="{FF2B5EF4-FFF2-40B4-BE49-F238E27FC236}">
                <a16:creationId xmlns:a16="http://schemas.microsoft.com/office/drawing/2014/main" id="{B26E40C2-1465-C1BC-DB27-818E503097BB}"/>
              </a:ext>
            </a:extLst>
          </p:cNvPr>
          <p:cNvSpPr txBox="1"/>
          <p:nvPr/>
        </p:nvSpPr>
        <p:spPr>
          <a:xfrm>
            <a:off x="27069666" y="17186629"/>
            <a:ext cx="497252" cy="646331"/>
          </a:xfrm>
          <a:prstGeom prst="rect">
            <a:avLst/>
          </a:prstGeom>
          <a:noFill/>
        </p:spPr>
        <p:txBody>
          <a:bodyPr wrap="none" rtlCol="0">
            <a:spAutoFit/>
          </a:bodyPr>
          <a:lstStyle/>
          <a:p>
            <a:r>
              <a:rPr lang="en-US" altLang="ko-KR" sz="3600" b="1" baseline="0" dirty="0">
                <a:latin typeface="+mj-lt"/>
              </a:rPr>
              <a:t>D</a:t>
            </a:r>
            <a:endParaRPr lang="ko-KR" altLang="en-US" sz="3600" b="1" baseline="0" dirty="0">
              <a:latin typeface="+mj-lt"/>
            </a:endParaRPr>
          </a:p>
        </p:txBody>
      </p:sp>
      <p:sp>
        <p:nvSpPr>
          <p:cNvPr id="9" name="TextBox 8">
            <a:extLst>
              <a:ext uri="{FF2B5EF4-FFF2-40B4-BE49-F238E27FC236}">
                <a16:creationId xmlns:a16="http://schemas.microsoft.com/office/drawing/2014/main" id="{601113F8-139F-DDC9-F3AA-3278C81CA6EF}"/>
              </a:ext>
            </a:extLst>
          </p:cNvPr>
          <p:cNvSpPr txBox="1"/>
          <p:nvPr/>
        </p:nvSpPr>
        <p:spPr>
          <a:xfrm>
            <a:off x="26387441" y="25372961"/>
            <a:ext cx="12827458" cy="4154984"/>
          </a:xfrm>
          <a:prstGeom prst="rect">
            <a:avLst/>
          </a:prstGeom>
          <a:noFill/>
        </p:spPr>
        <p:txBody>
          <a:bodyPr wrap="square">
            <a:spAutoFit/>
          </a:bodyPr>
          <a:lstStyle/>
          <a:p>
            <a:pPr algn="just"/>
            <a:r>
              <a:rPr lang="en-US" altLang="ko-KR" sz="2400" dirty="0">
                <a:latin typeface="Arial" panose="020B0604020202020204" pitchFamily="34" charset="0"/>
                <a:cs typeface="Arial" panose="020B0604020202020204" pitchFamily="34" charset="0"/>
              </a:rPr>
              <a:t>	In this study, mice reliably discriminated between NPS (New Psychoactive Substances) and vehicle during training and test sessions. Our results show that the NPS-associated lever response rate (%) increased dose-dependently, with morphine eliciting a lever response rate of more than 80% at a concentration of 5 mg/kg, and psilocybin at 1 mg/kg. Four types of temporary NPS showed partially generalized responses at different concentrations. This suggests that these compounds may have subjective effects similar to addictive</a:t>
            </a:r>
            <a:r>
              <a:rPr lang="ko-KR" altLang="en-US" sz="2400" dirty="0">
                <a:latin typeface="Arial" panose="020B0604020202020204" pitchFamily="34" charset="0"/>
                <a:cs typeface="Arial" panose="020B0604020202020204" pitchFamily="34" charset="0"/>
              </a:rPr>
              <a:t> </a:t>
            </a:r>
            <a:r>
              <a:rPr lang="en-US" altLang="ko-KR" sz="2400" dirty="0">
                <a:latin typeface="Arial" panose="020B0604020202020204" pitchFamily="34" charset="0"/>
                <a:cs typeface="Arial" panose="020B0604020202020204" pitchFamily="34" charset="0"/>
              </a:rPr>
              <a:t>psychoactive. 	 Microdialysis was conducted to monitor the neurochemical changes in the brain during initial and repeated exposure to the drug. Our present study showed that glutamate, GABA, dopamine, and serotonin are altered following exposure to positive control substances. To confirm the significant difference in neurotransmitter release via drug injection, additional </a:t>
            </a:r>
            <a:r>
              <a:rPr lang="en-US" altLang="ko-KR" sz="2400" dirty="0" err="1">
                <a:latin typeface="Arial" panose="020B0604020202020204" pitchFamily="34" charset="0"/>
                <a:cs typeface="Arial" panose="020B0604020202020204" pitchFamily="34" charset="0"/>
              </a:rPr>
              <a:t>microdialysis</a:t>
            </a:r>
            <a:r>
              <a:rPr lang="en-US" altLang="ko-KR" sz="2400" dirty="0">
                <a:latin typeface="Arial" panose="020B0604020202020204" pitchFamily="34" charset="0"/>
                <a:cs typeface="Arial" panose="020B0604020202020204" pitchFamily="34" charset="0"/>
              </a:rPr>
              <a:t> experiments will be conducted for the NPS afterward.</a:t>
            </a:r>
            <a:endParaRPr lang="ko-KR" altLang="en-US" sz="24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F29E4D16-C29A-F6D7-7490-CF2761C0D1D2}"/>
              </a:ext>
            </a:extLst>
          </p:cNvPr>
          <p:cNvSpPr txBox="1"/>
          <p:nvPr/>
        </p:nvSpPr>
        <p:spPr>
          <a:xfrm>
            <a:off x="26387441" y="31347918"/>
            <a:ext cx="12831676" cy="1107996"/>
          </a:xfrm>
          <a:prstGeom prst="rect">
            <a:avLst/>
          </a:prstGeom>
          <a:noFill/>
        </p:spPr>
        <p:txBody>
          <a:bodyPr wrap="square" rtlCol="0">
            <a:spAutoFit/>
          </a:bodyPr>
          <a:lstStyle/>
          <a:p>
            <a:pPr algn="just"/>
            <a:r>
              <a:rPr lang="en-US" altLang="ko-KR" sz="2200" dirty="0">
                <a:latin typeface="Arial" panose="020B0604020202020204" pitchFamily="34" charset="0"/>
                <a:cs typeface="Arial" panose="020B0604020202020204" pitchFamily="34" charset="0"/>
              </a:rPr>
              <a:t>This research was supported by a grant from Ministry of Food and Drug Safety (MFSD) (</a:t>
            </a:r>
            <a:r>
              <a:rPr lang="en-US" altLang="ko-KR" sz="2200" b="1" kern="100" spc="-50" dirty="0">
                <a:latin typeface="Arial" panose="020B0604020202020204" pitchFamily="34" charset="0"/>
                <a:ea typeface="맑은 고딕" panose="020B0503020000020004" pitchFamily="50" charset="-127"/>
                <a:cs typeface="Arial" panose="020B0604020202020204" pitchFamily="34" charset="0"/>
              </a:rPr>
              <a:t>24212MFDS223</a:t>
            </a:r>
            <a:r>
              <a:rPr lang="en-US" altLang="ko-KR" sz="2200" kern="100" spc="-50" dirty="0">
                <a:latin typeface="Arial" panose="020B0604020202020204" pitchFamily="34" charset="0"/>
                <a:ea typeface="맑은 고딕" panose="020B0503020000020004" pitchFamily="50" charset="-127"/>
                <a:cs typeface="Arial" panose="020B0604020202020204" pitchFamily="34" charset="0"/>
              </a:rPr>
              <a:t>).</a:t>
            </a:r>
            <a:endParaRPr lang="en-US" altLang="ko-KR" sz="2200" b="1" kern="100" dirty="0">
              <a:latin typeface="Arial" panose="020B0604020202020204" pitchFamily="34" charset="0"/>
              <a:cs typeface="Arial" panose="020B0604020202020204" pitchFamily="34" charset="0"/>
            </a:endParaRPr>
          </a:p>
          <a:p>
            <a:pPr algn="just"/>
            <a:endParaRPr lang="ko-KR" altLang="en-US" sz="2200" dirty="0">
              <a:latin typeface="Arial" panose="020B0604020202020204" pitchFamily="34" charset="0"/>
              <a:cs typeface="Arial" panose="020B0604020202020204" pitchFamily="34" charset="0"/>
            </a:endParaRPr>
          </a:p>
        </p:txBody>
      </p:sp>
      <p:sp>
        <p:nvSpPr>
          <p:cNvPr id="23" name="가로 글상자 20">
            <a:extLst>
              <a:ext uri="{FF2B5EF4-FFF2-40B4-BE49-F238E27FC236}">
                <a16:creationId xmlns:a16="http://schemas.microsoft.com/office/drawing/2014/main" id="{A7345BA6-3605-564C-C5CF-FC627D10517E}"/>
              </a:ext>
            </a:extLst>
          </p:cNvPr>
          <p:cNvSpPr txBox="1"/>
          <p:nvPr/>
        </p:nvSpPr>
        <p:spPr>
          <a:xfrm>
            <a:off x="29227144" y="24205716"/>
            <a:ext cx="7314995" cy="906590"/>
          </a:xfrm>
          <a:prstGeom prst="rect">
            <a:avLst/>
          </a:prstGeom>
          <a:ln>
            <a:noFill/>
          </a:ln>
        </p:spPr>
        <p:txBody>
          <a:bodyPr wrap="square"/>
          <a:lstStyle/>
          <a:p>
            <a:pPr lvl="0" algn="ctr">
              <a:defRPr lang="ko-KR"/>
            </a:pPr>
            <a:r>
              <a:rPr lang="en-US" altLang="ko-KR" sz="6000" b="1" dirty="0">
                <a:ln w="0"/>
                <a:effectLst>
                  <a:reflection blurRad="6350" stA="53000" endA="300" endPos="35500" dir="5400000" sy="-90000" algn="bl" rotWithShape="0"/>
                </a:effectLst>
                <a:latin typeface="+mj-lt"/>
              </a:rPr>
              <a:t>Discussion</a:t>
            </a:r>
            <a:endParaRPr lang="en-US" altLang="ko-KR" sz="6000" b="1" dirty="0">
              <a:latin typeface="+mj-lt"/>
              <a:ea typeface="Microsoft GothicNeo"/>
              <a:cs typeface="Microsoft GothicNeo"/>
            </a:endParaRPr>
          </a:p>
        </p:txBody>
      </p:sp>
      <p:sp>
        <p:nvSpPr>
          <p:cNvPr id="24" name="가로 글상자 20">
            <a:extLst>
              <a:ext uri="{FF2B5EF4-FFF2-40B4-BE49-F238E27FC236}">
                <a16:creationId xmlns:a16="http://schemas.microsoft.com/office/drawing/2014/main" id="{85579745-DFA6-72E4-105A-C7F6E3AA9F59}"/>
              </a:ext>
            </a:extLst>
          </p:cNvPr>
          <p:cNvSpPr txBox="1"/>
          <p:nvPr/>
        </p:nvSpPr>
        <p:spPr>
          <a:xfrm>
            <a:off x="29330598" y="30138289"/>
            <a:ext cx="7314995" cy="906590"/>
          </a:xfrm>
          <a:prstGeom prst="rect">
            <a:avLst/>
          </a:prstGeom>
          <a:ln>
            <a:noFill/>
          </a:ln>
        </p:spPr>
        <p:txBody>
          <a:bodyPr wrap="square"/>
          <a:lstStyle/>
          <a:p>
            <a:pPr lvl="0" algn="ctr">
              <a:defRPr lang="ko-KR"/>
            </a:pPr>
            <a:r>
              <a:rPr lang="en-US" altLang="ko-KR" sz="6000" b="1" dirty="0">
                <a:ln w="0"/>
                <a:effectLst>
                  <a:reflection blurRad="6350" stA="53000" endA="300" endPos="35500" dir="5400000" sy="-90000" algn="bl" rotWithShape="0"/>
                </a:effectLst>
                <a:latin typeface="+mj-lt"/>
              </a:rPr>
              <a:t>Acknowledgement</a:t>
            </a:r>
            <a:endParaRPr lang="en-US" altLang="ko-KR" sz="6000" b="1" dirty="0">
              <a:latin typeface="+mj-lt"/>
              <a:ea typeface="Microsoft GothicNeo"/>
              <a:cs typeface="Microsoft GothicNeo"/>
            </a:endParaRPr>
          </a:p>
        </p:txBody>
      </p:sp>
      <p:cxnSp>
        <p:nvCxnSpPr>
          <p:cNvPr id="8" name="직선 연결선 7">
            <a:extLst>
              <a:ext uri="{FF2B5EF4-FFF2-40B4-BE49-F238E27FC236}">
                <a16:creationId xmlns:a16="http://schemas.microsoft.com/office/drawing/2014/main" id="{32D7CD25-4EBD-4358-B78F-160F8AA76432}"/>
              </a:ext>
            </a:extLst>
          </p:cNvPr>
          <p:cNvCxnSpPr/>
          <p:nvPr/>
        </p:nvCxnSpPr>
        <p:spPr>
          <a:xfrm>
            <a:off x="-29497" y="4374405"/>
            <a:ext cx="39636000" cy="0"/>
          </a:xfrm>
          <a:prstGeom prst="line">
            <a:avLst/>
          </a:prstGeom>
          <a:ln w="76200">
            <a:solidFill>
              <a:schemeClr val="bg2">
                <a:lumMod val="50000"/>
              </a:schemeClr>
            </a:solidFill>
          </a:ln>
        </p:spPr>
        <p:style>
          <a:lnRef idx="2">
            <a:schemeClr val="accent1"/>
          </a:lnRef>
          <a:fillRef idx="0">
            <a:schemeClr val="accent1"/>
          </a:fillRef>
          <a:effectRef idx="1">
            <a:schemeClr val="accent1"/>
          </a:effectRef>
          <a:fontRef idx="minor">
            <a:schemeClr val="tx1"/>
          </a:fontRef>
        </p:style>
      </p:cxnSp>
      <p:pic>
        <p:nvPicPr>
          <p:cNvPr id="11" name="그림 10" descr="그래픽, 원, 스크린샷, 그래픽 디자인이(가) 표시된 사진&#10;&#10;자동 생성된 설명">
            <a:extLst>
              <a:ext uri="{FF2B5EF4-FFF2-40B4-BE49-F238E27FC236}">
                <a16:creationId xmlns:a16="http://schemas.microsoft.com/office/drawing/2014/main" id="{765B8C30-41F4-E154-4DDF-51FB4234205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089222" y="834392"/>
            <a:ext cx="4745307" cy="2758398"/>
          </a:xfrm>
          <a:prstGeom prst="rect">
            <a:avLst/>
          </a:prstGeom>
        </p:spPr>
      </p:pic>
    </p:spTree>
    <p:extLst>
      <p:ext uri="{BB962C8B-B14F-4D97-AF65-F5344CB8AC3E}">
        <p14:creationId xmlns:p14="http://schemas.microsoft.com/office/powerpoint/2010/main" val="2920430029"/>
      </p:ext>
    </p:extLst>
  </p:cSld>
  <p:clrMapOvr>
    <a:masterClrMapping/>
  </p:clrMapOvr>
  <p:transition/>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테마">
      <a:majorFont>
        <a:latin typeface="Aptos Display" panose="21474836470000000000"/>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21474836470000000000"/>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a:ln>
        <a:ln w="19050" cap="flat" cmpd="sng" algn="ctr">
          <a:solidFill>
            <a:schemeClr val="phClr"/>
          </a:solidFill>
          <a:prstDash val="solid"/>
          <a:miter/>
        </a:ln>
        <a:ln w="25400" cap="flat" cmpd="sng" algn="ctr">
          <a:solidFill>
            <a:schemeClr val="phClr"/>
          </a:solidFill>
          <a:prstDash val="solid"/>
          <a:miter/>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477</TotalTime>
  <Words>956</Words>
  <Application>Microsoft Office PowerPoint</Application>
  <PresentationFormat>사용자 지정</PresentationFormat>
  <Paragraphs>52</Paragraphs>
  <Slides>1</Slides>
  <Notes>0</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1</vt:i4>
      </vt:variant>
    </vt:vector>
  </HeadingPairs>
  <TitlesOfParts>
    <vt:vector size="7" baseType="lpstr">
      <vt:lpstr>맑은 고딕</vt:lpstr>
      <vt:lpstr>Amasis MT Pro Medium</vt:lpstr>
      <vt:lpstr>Aptos</vt:lpstr>
      <vt:lpstr>Aptos Display</vt:lpstr>
      <vt:lpstr>Arial</vt:lpstr>
      <vt:lpstr>Office 테마</vt:lpstr>
      <vt:lpstr>PowerPoint 프레젠테이션</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수민 강</dc:creator>
  <cp:lastModifiedBy>수민 강</cp:lastModifiedBy>
  <cp:revision>114</cp:revision>
  <cp:lastPrinted>2024-10-10T03:48:48Z</cp:lastPrinted>
  <dcterms:created xsi:type="dcterms:W3CDTF">2024-10-04T05:31:22Z</dcterms:created>
  <dcterms:modified xsi:type="dcterms:W3CDTF">2025-11-28T05:34:36Z</dcterms:modified>
</cp:coreProperties>
</file>